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2" r:id="rId4"/>
    <p:sldId id="257" r:id="rId5"/>
    <p:sldId id="258" r:id="rId6"/>
    <p:sldId id="287" r:id="rId7"/>
    <p:sldId id="288" r:id="rId8"/>
    <p:sldId id="259" r:id="rId9"/>
    <p:sldId id="283" r:id="rId10"/>
    <p:sldId id="260" r:id="rId11"/>
    <p:sldId id="281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58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30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12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526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0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30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5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7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39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96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27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F8407-EAD5-4E0F-8E4F-A718AA5201AB}" type="datetimeFigureOut">
              <a:rPr lang="pl-PL" smtClean="0"/>
              <a:t>15.09.2019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7D71-0357-4C7A-9C43-3D4E551FB4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32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-349598"/>
            <a:ext cx="8971722" cy="1992868"/>
          </a:xfrm>
        </p:spPr>
        <p:txBody>
          <a:bodyPr>
            <a:normAutofit/>
          </a:bodyPr>
          <a:lstStyle/>
          <a:p>
            <a:r>
              <a:rPr lang="pl-PL" sz="4400" b="1" dirty="0"/>
              <a:t>Polska Akademia Nauk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078" y="1643270"/>
            <a:ext cx="11251096" cy="4982817"/>
          </a:xfrm>
        </p:spPr>
        <p:txBody>
          <a:bodyPr>
            <a:normAutofit/>
          </a:bodyPr>
          <a:lstStyle/>
          <a:p>
            <a:r>
              <a:rPr lang="pl-PL" dirty="0"/>
              <a:t>Program Operacyjny Polska Cyfrowa na lata 2014-2020, II oś priorytetowa „E-administracja i otwarty rząd”, działanie 2.2 „Cyfryzacja procesów </a:t>
            </a:r>
            <a:r>
              <a:rPr lang="pl-PL" dirty="0" err="1"/>
              <a:t>back-office</a:t>
            </a:r>
            <a:r>
              <a:rPr lang="pl-PL" dirty="0"/>
              <a:t> w administracji rządowej” – środki pochodzące z Europejskiego Funduszu Rozwoju Regionalnego</a:t>
            </a:r>
          </a:p>
          <a:p>
            <a:r>
              <a:rPr lang="pl-PL" dirty="0"/>
              <a:t>Publiczna prezentacja założeń projektu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1800" dirty="0"/>
              <a:t> </a:t>
            </a:r>
          </a:p>
          <a:p>
            <a:r>
              <a:rPr lang="pl-PL" sz="1800" dirty="0"/>
              <a:t>Warszawa, dnia </a:t>
            </a:r>
            <a:r>
              <a:rPr lang="pl-PL" sz="1800" dirty="0" smtClean="0"/>
              <a:t>16.09.2019 </a:t>
            </a:r>
            <a:r>
              <a:rPr lang="pl-PL" sz="1800" dirty="0"/>
              <a:t>r. </a:t>
            </a:r>
          </a:p>
        </p:txBody>
      </p:sp>
      <p:pic>
        <p:nvPicPr>
          <p:cNvPr id="1026" name="Picture 2" descr="http://www.elka.pw.edu.pl/var/wwwglowna/storage/images/media/images/logo-pan-2/137096-1-pol-PL/logo-pa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97" y="3636138"/>
            <a:ext cx="2622728" cy="207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659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Harmonogram zamówień publicznych</a:t>
            </a:r>
            <a:r>
              <a:rPr lang="pl-PL" dirty="0"/>
              <a:t>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Planowane zamówienia publiczne (I </a:t>
            </a:r>
            <a:r>
              <a:rPr lang="pl-PL" dirty="0" err="1"/>
              <a:t>i</a:t>
            </a:r>
            <a:r>
              <a:rPr lang="pl-PL" dirty="0"/>
              <a:t> II kwartał </a:t>
            </a:r>
            <a:r>
              <a:rPr lang="pl-PL" dirty="0" smtClean="0"/>
              <a:t>2020 </a:t>
            </a:r>
            <a:r>
              <a:rPr lang="pl-PL" dirty="0"/>
              <a:t>r.): 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60144"/>
              </p:ext>
            </p:extLst>
          </p:nvPr>
        </p:nvGraphicFramePr>
        <p:xfrm>
          <a:off x="609600" y="2354334"/>
          <a:ext cx="11068050" cy="13365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231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744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6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Oprogramowanie</a:t>
                      </a:r>
                      <a:endParaRPr lang="pl-PL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5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13 036 150,08 zł</a:t>
                      </a:r>
                      <a:endParaRPr lang="pl-PL" sz="2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Infrastruktura</a:t>
                      </a:r>
                      <a:endParaRPr lang="pl-PL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pl-PL" sz="3200" b="1" kern="5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5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220 286,00 zł</a:t>
                      </a:r>
                      <a:endParaRPr lang="pl-PL" sz="2000" b="0" kern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Szkolenia</a:t>
                      </a:r>
                      <a:endParaRPr lang="pl-PL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pl-PL" sz="3200" b="1" kern="5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kern="5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1 479 072,00 zł</a:t>
                      </a:r>
                      <a:endParaRPr lang="pl-PL" sz="2000" b="0" kern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9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E7C11BB-008C-4550-8865-D0CD2644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957CF09-1D88-4AFA-98DF-C9BBCF64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/>
              <a:t>Dziękuję za uwagę. </a:t>
            </a:r>
          </a:p>
        </p:txBody>
      </p:sp>
    </p:spTree>
    <p:extLst>
      <p:ext uri="{BB962C8B-B14F-4D97-AF65-F5344CB8AC3E}">
        <p14:creationId xmlns:p14="http://schemas.microsoft.com/office/powerpoint/2010/main" val="381942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C02E8E1-6012-4C56-9F1B-6CF64847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Kwestie formalne związane z przebiegiem prezentacji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35DE22C-9295-42C5-BF77-4FC0E7A43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92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Prezentacja zostanie utrwalona za pomocą urządzeń rejestrujących dźwięk i obraz. </a:t>
            </a:r>
          </a:p>
          <a:p>
            <a:pPr algn="just"/>
            <a:r>
              <a:rPr lang="pl-PL" dirty="0"/>
              <a:t>Przebieg prezentacji udokumentowany będzie w formie protokołu. </a:t>
            </a:r>
          </a:p>
          <a:p>
            <a:pPr algn="just"/>
            <a:r>
              <a:rPr lang="pl-PL" dirty="0"/>
              <a:t>Wnioski, ewentualne uwagi i pytania uczestników dotyczące projektu, zgłoszone w trakcie prezentacji oraz odpowiedzi przedstawicieli wnioskodawcy zostaną zawarte w protokole z prezentacji. </a:t>
            </a:r>
          </a:p>
          <a:p>
            <a:pPr algn="just"/>
            <a:r>
              <a:rPr lang="pl-PL" dirty="0"/>
              <a:t>Protokół z prezentacji zostanie opublikowany na stronie BIP PAN.</a:t>
            </a:r>
          </a:p>
          <a:p>
            <a:pPr algn="just"/>
            <a:r>
              <a:rPr lang="pl-PL" dirty="0"/>
              <a:t>Kopia protokołu i nagranie przebiegu prezentacji będą stanowiły załącznik do wniosku o dofinansowanie projektu, składanego do Centrum Projektów Polska Cyfrowa – Instytucji Pośredniczącej Programu Operacyjnego Polska Cyfrowa 2014-2020. </a:t>
            </a:r>
          </a:p>
        </p:txBody>
      </p:sp>
    </p:spTree>
    <p:extLst>
      <p:ext uri="{BB962C8B-B14F-4D97-AF65-F5344CB8AC3E}">
        <p14:creationId xmlns:p14="http://schemas.microsoft.com/office/powerpoint/2010/main" val="363911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B355CA3-BA58-4A21-9426-D93E3F109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Założenia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EDC9721-34E5-4338-B8CD-E56240327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Okres realizacji projektu - </a:t>
            </a:r>
            <a:r>
              <a:rPr lang="pl-PL" dirty="0"/>
              <a:t>10-2019 do 03-2021.</a:t>
            </a:r>
            <a:endParaRPr lang="pl-PL" dirty="0"/>
          </a:p>
          <a:p>
            <a:endParaRPr lang="pl-PL" dirty="0"/>
          </a:p>
          <a:p>
            <a:r>
              <a:rPr lang="pl-PL" dirty="0"/>
              <a:t>Koszt realizacji projektu - </a:t>
            </a:r>
            <a:r>
              <a:rPr lang="pl-PL" dirty="0"/>
              <a:t>14 923 565,58 zł.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222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Zdiagnozowane potrzeby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Głównym problemem, który rozwiąże niniejszy projekt jest konieczność usprawnienia </a:t>
            </a:r>
            <a:r>
              <a:rPr lang="pl-PL" dirty="0" smtClean="0"/>
              <a:t>procesów realizowanych </a:t>
            </a:r>
            <a:r>
              <a:rPr lang="pl-PL" dirty="0"/>
              <a:t>przez PAN niezbędnych do jej prawidłowego i sprawnego </a:t>
            </a:r>
            <a:r>
              <a:rPr lang="pl-PL" dirty="0" smtClean="0"/>
              <a:t>funkcjonowania. Obecnie </a:t>
            </a:r>
            <a:r>
              <a:rPr lang="pl-PL" dirty="0"/>
              <a:t>używane systemy są przestarzałe technologicznie i występują poważne braki </a:t>
            </a:r>
            <a:r>
              <a:rPr lang="pl-PL" dirty="0" smtClean="0"/>
              <a:t>w integracji</a:t>
            </a:r>
            <a:r>
              <a:rPr lang="pl-PL" dirty="0"/>
              <a:t>. Brak odpowiedniego oprogramowania stanowi istotną barierę w rozwoju </a:t>
            </a:r>
            <a:r>
              <a:rPr lang="pl-PL" dirty="0" smtClean="0"/>
              <a:t>organizacji. Nadrzędną </a:t>
            </a:r>
            <a:r>
              <a:rPr lang="pl-PL" dirty="0"/>
              <a:t>potrzebą jest zatem usprawnienie działalności organizacji. Potrzeba ta </a:t>
            </a:r>
            <a:r>
              <a:rPr lang="pl-PL" dirty="0" smtClean="0"/>
              <a:t>zostanie zaspokojona </a:t>
            </a:r>
            <a:r>
              <a:rPr lang="pl-PL" dirty="0"/>
              <a:t>poprzez cyfryzację procesów </a:t>
            </a:r>
            <a:r>
              <a:rPr lang="pl-PL" dirty="0" err="1"/>
              <a:t>back-office</a:t>
            </a:r>
            <a:r>
              <a:rPr lang="pl-PL" dirty="0"/>
              <a:t> w PAN.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661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Zdiagnozowane </a:t>
            </a:r>
            <a:r>
              <a:rPr lang="pl-PL" b="1" dirty="0" smtClean="0"/>
              <a:t>potrzeby</a:t>
            </a:r>
            <a:br>
              <a:rPr lang="pl-PL" b="1" dirty="0" smtClean="0"/>
            </a:br>
            <a:r>
              <a:rPr lang="pl-PL" dirty="0"/>
              <a:t>Polska </a:t>
            </a:r>
            <a:r>
              <a:rPr lang="pl-PL" dirty="0" smtClean="0"/>
              <a:t>Akademia Nauk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*Brak odpowiednich narzędzi informatycznych stanowi istotną barierę w rozwoju organizacji oraz duże problemy w sprostaniu zadaniom wyznaczanym przez Ustawodawcę.</a:t>
            </a:r>
          </a:p>
          <a:p>
            <a:r>
              <a:rPr lang="pl-PL" dirty="0"/>
              <a:t>*Obecnie używane systemy są przestarzałe technologicznie i występują poważne braki w integracji.</a:t>
            </a:r>
          </a:p>
          <a:p>
            <a:r>
              <a:rPr lang="pl-PL" dirty="0"/>
              <a:t>*Ograniczone wykorzystanie analityki w zarządzaniu organizacją.</a:t>
            </a:r>
          </a:p>
          <a:p>
            <a:r>
              <a:rPr lang="pl-PL" dirty="0"/>
              <a:t>*Brak szybkiego dostępu do danych Instytucji.</a:t>
            </a:r>
          </a:p>
          <a:p>
            <a:r>
              <a:rPr lang="pl-PL" dirty="0"/>
              <a:t>*Brak standardów do pozyskiwania i przetwarzania informacji od jednostek naukowych PAN.</a:t>
            </a:r>
          </a:p>
          <a:p>
            <a:r>
              <a:rPr lang="pl-PL" dirty="0"/>
              <a:t>*Brak informatycznego wsparcia w realizacji podstawowych procesów zarządzania organizacją (m.in. budżetowanie, finanse, analizy i sprawozdawczość, obieg dokumentów, zarządzanie nieruchomościami, zarządzanie personelem).</a:t>
            </a:r>
          </a:p>
          <a:p>
            <a:r>
              <a:rPr lang="pl-PL" dirty="0"/>
              <a:t>*Potrzeba jednolitego zarządzania bezpieczeństwem i poufnością danych.</a:t>
            </a:r>
          </a:p>
          <a:p>
            <a:pPr lvl="0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00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Zdiagnozowane </a:t>
            </a:r>
            <a:r>
              <a:rPr lang="pl-PL" b="1" dirty="0" smtClean="0"/>
              <a:t>potrzeby</a:t>
            </a:r>
            <a:br>
              <a:rPr lang="pl-PL" b="1" dirty="0" smtClean="0"/>
            </a:br>
            <a:r>
              <a:rPr lang="pl-PL" dirty="0"/>
              <a:t>Jednostki </a:t>
            </a:r>
            <a:r>
              <a:rPr lang="pl-PL" dirty="0" smtClean="0"/>
              <a:t>podległe PAN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*Systemy informatyczne wykorzystywane przez jednostki podległe PAN bez osobowości prawnej są przestarzałe technologicznie, niezintegrowane.</a:t>
            </a:r>
          </a:p>
          <a:p>
            <a:r>
              <a:rPr lang="pl-PL" dirty="0"/>
              <a:t>*Używana technologia stanowi istotną barierę w dalszym rozwoju systemów, a obecnie używane rozwiązania nie są w stanie sprostać wyzwaniom nakładanym na ustawodawcę, m. in. w zakresie bezpieczeństwa danych, RODO.</a:t>
            </a:r>
          </a:p>
          <a:p>
            <a:r>
              <a:rPr lang="pl-PL" dirty="0"/>
              <a:t>*Brakuje odpowiednich interfejsów i standardów umożliwiających przekazywanie i przetwarzanie wymaganych danych zbieranych przez jednostki podległe PAN.</a:t>
            </a:r>
          </a:p>
        </p:txBody>
      </p:sp>
    </p:spTree>
    <p:extLst>
      <p:ext uri="{BB962C8B-B14F-4D97-AF65-F5344CB8AC3E}">
        <p14:creationId xmlns:p14="http://schemas.microsoft.com/office/powerpoint/2010/main" val="138582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Zdiagnozowane </a:t>
            </a:r>
            <a:r>
              <a:rPr lang="pl-PL" b="1" dirty="0" smtClean="0"/>
              <a:t>potrzeby</a:t>
            </a:r>
            <a:br>
              <a:rPr lang="pl-PL" b="1" dirty="0" smtClean="0"/>
            </a:br>
            <a:r>
              <a:rPr lang="pl-PL" dirty="0"/>
              <a:t>Pracownicy </a:t>
            </a:r>
            <a:r>
              <a:rPr lang="pl-PL" dirty="0" smtClean="0"/>
              <a:t>naukowi PAN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Brak </a:t>
            </a:r>
            <a:r>
              <a:rPr lang="pl-PL" dirty="0"/>
              <a:t>narzędzi </a:t>
            </a:r>
            <a:r>
              <a:rPr lang="pl-PL" dirty="0" smtClean="0"/>
              <a:t>informatycznych pozwalających </a:t>
            </a:r>
            <a:r>
              <a:rPr lang="pl-PL" dirty="0"/>
              <a:t>na raportowanie </a:t>
            </a:r>
            <a:r>
              <a:rPr lang="pl-PL" dirty="0" smtClean="0"/>
              <a:t>i monitorowanie </a:t>
            </a:r>
            <a:r>
              <a:rPr lang="pl-PL" dirty="0"/>
              <a:t>wyników </a:t>
            </a:r>
            <a:r>
              <a:rPr lang="pl-PL" dirty="0" smtClean="0"/>
              <a:t>realizowanej działalności </a:t>
            </a:r>
            <a:r>
              <a:rPr lang="pl-PL" dirty="0"/>
              <a:t>naukowej.</a:t>
            </a:r>
          </a:p>
        </p:txBody>
      </p:sp>
    </p:spTree>
    <p:extLst>
      <p:ext uri="{BB962C8B-B14F-4D97-AF65-F5344CB8AC3E}">
        <p14:creationId xmlns:p14="http://schemas.microsoft.com/office/powerpoint/2010/main" val="388253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Cele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Usprawnienie funkcjonowania w zakresie objętym katalogiem </a:t>
            </a:r>
            <a:r>
              <a:rPr lang="pl-PL" dirty="0" smtClean="0"/>
              <a:t>rekomendacji dotyczących </a:t>
            </a:r>
            <a:r>
              <a:rPr lang="pl-PL" dirty="0"/>
              <a:t>awansu cyfrowego PAN.</a:t>
            </a:r>
            <a:endParaRPr lang="pl-PL" dirty="0"/>
          </a:p>
          <a:p>
            <a:pPr algn="just"/>
            <a:r>
              <a:rPr lang="pl-PL" dirty="0"/>
              <a:t>Cyfryzacja procesów </a:t>
            </a:r>
            <a:r>
              <a:rPr lang="pl-PL" dirty="0" err="1"/>
              <a:t>back-office</a:t>
            </a:r>
            <a:r>
              <a:rPr lang="pl-PL" dirty="0"/>
              <a:t> w Polskiej Akademii Nauk</a:t>
            </a:r>
            <a:endParaRPr lang="pl-PL" dirty="0"/>
          </a:p>
          <a:p>
            <a:pPr algn="just"/>
            <a:r>
              <a:rPr lang="pl-PL" dirty="0"/>
              <a:t>Rozwój kompetencji pracowników </a:t>
            </a:r>
            <a:r>
              <a:rPr lang="pl-PL" dirty="0" err="1"/>
              <a:t>pracowników</a:t>
            </a:r>
            <a:r>
              <a:rPr lang="pl-PL" dirty="0"/>
              <a:t> zatrudnionych w </a:t>
            </a:r>
            <a:r>
              <a:rPr lang="pl-PL" dirty="0" smtClean="0"/>
              <a:t>PAN niebędących </a:t>
            </a:r>
            <a:r>
              <a:rPr lang="pl-PL" dirty="0"/>
              <a:t>pracownikami </a:t>
            </a:r>
            <a:r>
              <a:rPr lang="pl-PL" dirty="0" smtClean="0"/>
              <a:t>IT</a:t>
            </a:r>
          </a:p>
          <a:p>
            <a:r>
              <a:rPr lang="pl-PL" dirty="0"/>
              <a:t>Przyśpieszenie przepływu dokumentów z jednostek podległych </a:t>
            </a:r>
            <a:r>
              <a:rPr lang="pl-PL" dirty="0" smtClean="0"/>
              <a:t>nie posiadających </a:t>
            </a:r>
            <a:r>
              <a:rPr lang="pl-PL" dirty="0"/>
              <a:t>osobowości prawnej.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32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7793A65-C889-407C-9F83-F976D0CC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Wskaźniki projektu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CF5A1A-11F5-46CD-B7EC-9DCF4D7DB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Liczba pracowników podmiotów wykonujących zadania </a:t>
            </a:r>
            <a:r>
              <a:rPr lang="pl-PL" dirty="0" smtClean="0"/>
              <a:t>publiczne niebędących </a:t>
            </a:r>
            <a:r>
              <a:rPr lang="pl-PL" dirty="0"/>
              <a:t>pracownikami IT, objętych wsparciem </a:t>
            </a:r>
            <a:r>
              <a:rPr lang="pl-PL" dirty="0" smtClean="0"/>
              <a:t>szkoleniowym 350 osób.</a:t>
            </a:r>
            <a:r>
              <a:rPr lang="pl-PL" dirty="0"/>
              <a:t> </a:t>
            </a:r>
            <a:endParaRPr lang="pl-PL" dirty="0" smtClean="0"/>
          </a:p>
          <a:p>
            <a:pPr algn="just"/>
            <a:r>
              <a:rPr lang="pl-PL" dirty="0" smtClean="0"/>
              <a:t>Przyśpieszenie </a:t>
            </a:r>
            <a:r>
              <a:rPr lang="pl-PL" dirty="0"/>
              <a:t>przepływu dokumentów z jednostek podległych </a:t>
            </a:r>
            <a:r>
              <a:rPr lang="pl-PL" dirty="0" smtClean="0"/>
              <a:t>nie posiadających </a:t>
            </a:r>
            <a:r>
              <a:rPr lang="pl-PL" dirty="0"/>
              <a:t>osobowości prawnej o 30 %.</a:t>
            </a:r>
            <a:endParaRPr lang="pl-PL" dirty="0"/>
          </a:p>
          <a:p>
            <a:pPr algn="just"/>
            <a:r>
              <a:rPr lang="pl-PL" dirty="0"/>
              <a:t>Liczba podmiotów, które usprawniły funkcjonowanie w zakresie </a:t>
            </a:r>
            <a:r>
              <a:rPr lang="pl-PL" dirty="0" smtClean="0"/>
              <a:t>objętym katalogiem </a:t>
            </a:r>
            <a:r>
              <a:rPr lang="pl-PL" dirty="0"/>
              <a:t>rekomendacji dotyczących awansu </a:t>
            </a:r>
            <a:r>
              <a:rPr lang="pl-PL" dirty="0" smtClean="0"/>
              <a:t>cyfrowego Liczba </a:t>
            </a:r>
            <a:r>
              <a:rPr lang="pl-PL" dirty="0"/>
              <a:t>uruchomionych systemów teleinformatycznych w </a:t>
            </a:r>
            <a:r>
              <a:rPr lang="pl-PL" dirty="0" smtClean="0"/>
              <a:t>podmiotach wykonujących </a:t>
            </a:r>
            <a:r>
              <a:rPr lang="pl-PL" dirty="0"/>
              <a:t>zadania publiczne</a:t>
            </a:r>
            <a:r>
              <a:rPr lang="pl-PL" dirty="0" smtClean="0"/>
              <a:t>. 1 podmiot</a:t>
            </a:r>
          </a:p>
          <a:p>
            <a:pPr algn="just"/>
            <a:r>
              <a:rPr lang="pl-PL" dirty="0"/>
              <a:t>Liczba urzędów, które wdrożyły katalog rekomendacji dotyczących </a:t>
            </a:r>
            <a:r>
              <a:rPr lang="pl-PL" dirty="0" smtClean="0"/>
              <a:t>awansu cyfrowego. 1 urząd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	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1707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562</Words>
  <Application>Microsoft Office PowerPoint</Application>
  <PresentationFormat>Panoramiczny</PresentationFormat>
  <Paragraphs>62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Motyw pakietu Office</vt:lpstr>
      <vt:lpstr>Polska Akademia Nauk</vt:lpstr>
      <vt:lpstr>Kwestie formalne związane z przebiegiem prezentacji</vt:lpstr>
      <vt:lpstr>Założenia projektu</vt:lpstr>
      <vt:lpstr>Zdiagnozowane potrzeby </vt:lpstr>
      <vt:lpstr>Zdiagnozowane potrzeby Polska Akademia Nauk</vt:lpstr>
      <vt:lpstr>Zdiagnozowane potrzeby Jednostki podległe PAN</vt:lpstr>
      <vt:lpstr>Zdiagnozowane potrzeby Pracownicy naukowi PAN</vt:lpstr>
      <vt:lpstr>Cele projektu</vt:lpstr>
      <vt:lpstr>Wskaźniki projektu </vt:lpstr>
      <vt:lpstr>Harmonogram zamówień publicznych 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Polska Akademia Nauk</dc:title>
  <dc:creator>szymon kwapiszewski</dc:creator>
  <cp:lastModifiedBy>szymon kwapiszewski</cp:lastModifiedBy>
  <cp:revision>39</cp:revision>
  <dcterms:created xsi:type="dcterms:W3CDTF">2018-10-16T11:52:42Z</dcterms:created>
  <dcterms:modified xsi:type="dcterms:W3CDTF">2019-09-15T21:06:22Z</dcterms:modified>
</cp:coreProperties>
</file>