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8"/>
  </p:notesMasterIdLst>
  <p:sldIdLst>
    <p:sldId id="346" r:id="rId2"/>
    <p:sldId id="293" r:id="rId3"/>
    <p:sldId id="335" r:id="rId4"/>
    <p:sldId id="329" r:id="rId5"/>
    <p:sldId id="348" r:id="rId6"/>
    <p:sldId id="333" r:id="rId7"/>
    <p:sldId id="336" r:id="rId8"/>
    <p:sldId id="294" r:id="rId9"/>
    <p:sldId id="296" r:id="rId10"/>
    <p:sldId id="281" r:id="rId11"/>
    <p:sldId id="284" r:id="rId12"/>
    <p:sldId id="340" r:id="rId13"/>
    <p:sldId id="279" r:id="rId14"/>
    <p:sldId id="344" r:id="rId15"/>
    <p:sldId id="343" r:id="rId16"/>
    <p:sldId id="330" r:id="rId17"/>
    <p:sldId id="325" r:id="rId18"/>
    <p:sldId id="339" r:id="rId19"/>
    <p:sldId id="316" r:id="rId20"/>
    <p:sldId id="286" r:id="rId21"/>
    <p:sldId id="287" r:id="rId22"/>
    <p:sldId id="280" r:id="rId23"/>
    <p:sldId id="257" r:id="rId24"/>
    <p:sldId id="259" r:id="rId25"/>
    <p:sldId id="260" r:id="rId26"/>
    <p:sldId id="261" r:id="rId27"/>
    <p:sldId id="305" r:id="rId28"/>
    <p:sldId id="307" r:id="rId29"/>
    <p:sldId id="308" r:id="rId30"/>
    <p:sldId id="321" r:id="rId31"/>
    <p:sldId id="309" r:id="rId32"/>
    <p:sldId id="349" r:id="rId33"/>
    <p:sldId id="350" r:id="rId34"/>
    <p:sldId id="310" r:id="rId35"/>
    <p:sldId id="311" r:id="rId36"/>
    <p:sldId id="317" r:id="rId37"/>
    <p:sldId id="318" r:id="rId38"/>
    <p:sldId id="313" r:id="rId39"/>
    <p:sldId id="314" r:id="rId40"/>
    <p:sldId id="337" r:id="rId41"/>
    <p:sldId id="315" r:id="rId42"/>
    <p:sldId id="338" r:id="rId43"/>
    <p:sldId id="332" r:id="rId44"/>
    <p:sldId id="300" r:id="rId45"/>
    <p:sldId id="301" r:id="rId46"/>
    <p:sldId id="302" r:id="rId47"/>
    <p:sldId id="303" r:id="rId48"/>
    <p:sldId id="288" r:id="rId49"/>
    <p:sldId id="289" r:id="rId50"/>
    <p:sldId id="290" r:id="rId51"/>
    <p:sldId id="283" r:id="rId52"/>
    <p:sldId id="297" r:id="rId53"/>
    <p:sldId id="298" r:id="rId54"/>
    <p:sldId id="306" r:id="rId55"/>
    <p:sldId id="341" r:id="rId56"/>
    <p:sldId id="291" r:id="rId57"/>
  </p:sldIdLst>
  <p:sldSz cx="9144000" cy="6858000" type="screen4x3"/>
  <p:notesSz cx="6858000" cy="99472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608F0-DFCB-44B1-BF2C-E7FE8E88642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3B5043B9-248F-4D5F-ABF6-B2C84E0F0A1A}">
      <dgm:prSet/>
      <dgm:spPr/>
      <dgm:t>
        <a:bodyPr/>
        <a:lstStyle/>
        <a:p>
          <a:pPr rtl="0"/>
          <a:r>
            <a:rPr lang="pl-PL" b="1"/>
            <a:t>Naruszenie praw autorskich  - 12</a:t>
          </a:r>
          <a:endParaRPr lang="pl-PL"/>
        </a:p>
      </dgm:t>
    </dgm:pt>
    <dgm:pt modelId="{622B508C-FEDE-484D-A1F5-844800DC8B65}" type="parTrans" cxnId="{973F4C28-B9DD-4322-94AB-76891387B46B}">
      <dgm:prSet/>
      <dgm:spPr/>
      <dgm:t>
        <a:bodyPr/>
        <a:lstStyle/>
        <a:p>
          <a:endParaRPr lang="pl-PL"/>
        </a:p>
      </dgm:t>
    </dgm:pt>
    <dgm:pt modelId="{7D580F0F-1219-4916-9484-575C7358138E}" type="sibTrans" cxnId="{973F4C28-B9DD-4322-94AB-76891387B46B}">
      <dgm:prSet/>
      <dgm:spPr/>
      <dgm:t>
        <a:bodyPr/>
        <a:lstStyle/>
        <a:p>
          <a:endParaRPr lang="pl-PL"/>
        </a:p>
      </dgm:t>
    </dgm:pt>
    <dgm:pt modelId="{90C4CEB5-F183-45C0-A58B-351ED9C03A12}">
      <dgm:prSet/>
      <dgm:spPr/>
      <dgm:t>
        <a:bodyPr/>
        <a:lstStyle/>
        <a:p>
          <a:pPr rtl="0"/>
          <a:r>
            <a:rPr lang="pl-PL" b="1"/>
            <a:t>Konflikty interpersonalne - 6</a:t>
          </a:r>
          <a:endParaRPr lang="pl-PL"/>
        </a:p>
      </dgm:t>
    </dgm:pt>
    <dgm:pt modelId="{A46F5348-49B4-4ECC-931F-14E1146504B4}" type="parTrans" cxnId="{5A762AD2-9476-4793-8A53-9286F998120C}">
      <dgm:prSet/>
      <dgm:spPr/>
      <dgm:t>
        <a:bodyPr/>
        <a:lstStyle/>
        <a:p>
          <a:endParaRPr lang="pl-PL"/>
        </a:p>
      </dgm:t>
    </dgm:pt>
    <dgm:pt modelId="{88DE650D-2957-4294-B50D-4C1A3C4B3F1E}" type="sibTrans" cxnId="{5A762AD2-9476-4793-8A53-9286F998120C}">
      <dgm:prSet/>
      <dgm:spPr/>
      <dgm:t>
        <a:bodyPr/>
        <a:lstStyle/>
        <a:p>
          <a:endParaRPr lang="pl-PL"/>
        </a:p>
      </dgm:t>
    </dgm:pt>
    <dgm:pt modelId="{7B9769DF-CA9E-4ED7-BD96-3DE12435DFB0}">
      <dgm:prSet/>
      <dgm:spPr/>
      <dgm:t>
        <a:bodyPr/>
        <a:lstStyle/>
        <a:p>
          <a:pPr rtl="0"/>
          <a:r>
            <a:rPr lang="pl-PL" b="1"/>
            <a:t>Nieprawidłowości w recenzjach - 4  </a:t>
          </a:r>
          <a:endParaRPr lang="pl-PL"/>
        </a:p>
      </dgm:t>
    </dgm:pt>
    <dgm:pt modelId="{A99649E0-A0D3-48FA-8EA9-6AA2A593C10E}" type="parTrans" cxnId="{8623D922-32B2-4A36-8B82-1E830CF785AA}">
      <dgm:prSet/>
      <dgm:spPr/>
      <dgm:t>
        <a:bodyPr/>
        <a:lstStyle/>
        <a:p>
          <a:endParaRPr lang="pl-PL"/>
        </a:p>
      </dgm:t>
    </dgm:pt>
    <dgm:pt modelId="{A6114E5E-EB68-4ADA-83B4-6FAB09DCE60C}" type="sibTrans" cxnId="{8623D922-32B2-4A36-8B82-1E830CF785AA}">
      <dgm:prSet/>
      <dgm:spPr/>
      <dgm:t>
        <a:bodyPr/>
        <a:lstStyle/>
        <a:p>
          <a:endParaRPr lang="pl-PL"/>
        </a:p>
      </dgm:t>
    </dgm:pt>
    <dgm:pt modelId="{C946B187-D42B-40C8-A5F1-E84118FC5A01}">
      <dgm:prSet/>
      <dgm:spPr/>
      <dgm:t>
        <a:bodyPr/>
        <a:lstStyle/>
        <a:p>
          <a:pPr rtl="0"/>
          <a:r>
            <a:rPr lang="pl-PL" b="1"/>
            <a:t>Konflikt interesów - 3</a:t>
          </a:r>
          <a:endParaRPr lang="pl-PL"/>
        </a:p>
      </dgm:t>
    </dgm:pt>
    <dgm:pt modelId="{561E2EBB-8F59-4B1D-BE33-94187471BB68}" type="parTrans" cxnId="{5D593C14-2897-4E92-B105-008B5027FE26}">
      <dgm:prSet/>
      <dgm:spPr/>
      <dgm:t>
        <a:bodyPr/>
        <a:lstStyle/>
        <a:p>
          <a:endParaRPr lang="pl-PL"/>
        </a:p>
      </dgm:t>
    </dgm:pt>
    <dgm:pt modelId="{82754450-0402-48DB-90C1-BDF98BAA2517}" type="sibTrans" cxnId="{5D593C14-2897-4E92-B105-008B5027FE26}">
      <dgm:prSet/>
      <dgm:spPr/>
      <dgm:t>
        <a:bodyPr/>
        <a:lstStyle/>
        <a:p>
          <a:endParaRPr lang="pl-PL"/>
        </a:p>
      </dgm:t>
    </dgm:pt>
    <dgm:pt modelId="{F71D56D0-B2C3-4BD3-9C53-A4EBBD41643C}">
      <dgm:prSet/>
      <dgm:spPr/>
      <dgm:t>
        <a:bodyPr/>
        <a:lstStyle/>
        <a:p>
          <a:pPr rtl="0"/>
          <a:r>
            <a:rPr lang="pl-PL" b="1"/>
            <a:t>Fałszowanie wyników badań - 2</a:t>
          </a:r>
          <a:endParaRPr lang="pl-PL"/>
        </a:p>
      </dgm:t>
    </dgm:pt>
    <dgm:pt modelId="{73937765-38F8-4B23-A33F-6E3D844F79A8}" type="parTrans" cxnId="{24EE5AFB-4518-4D4B-96FF-4A13B3ADE4FA}">
      <dgm:prSet/>
      <dgm:spPr/>
      <dgm:t>
        <a:bodyPr/>
        <a:lstStyle/>
        <a:p>
          <a:endParaRPr lang="pl-PL"/>
        </a:p>
      </dgm:t>
    </dgm:pt>
    <dgm:pt modelId="{F02ADF90-B416-4EC0-9F89-CE854F72485A}" type="sibTrans" cxnId="{24EE5AFB-4518-4D4B-96FF-4A13B3ADE4FA}">
      <dgm:prSet/>
      <dgm:spPr/>
      <dgm:t>
        <a:bodyPr/>
        <a:lstStyle/>
        <a:p>
          <a:endParaRPr lang="pl-PL"/>
        </a:p>
      </dgm:t>
    </dgm:pt>
    <dgm:pt modelId="{38C935EF-A13C-4B99-B375-458E0ADBCA2C}">
      <dgm:prSet/>
      <dgm:spPr/>
      <dgm:t>
        <a:bodyPr/>
        <a:lstStyle/>
        <a:p>
          <a:pPr rtl="0"/>
          <a:r>
            <a:rPr lang="pl-PL" b="1"/>
            <a:t>Inne - 11  </a:t>
          </a:r>
          <a:endParaRPr lang="pl-PL"/>
        </a:p>
      </dgm:t>
    </dgm:pt>
    <dgm:pt modelId="{16EB03ED-985F-4DBA-B706-CFF7DAB3F8A4}" type="parTrans" cxnId="{0DE7504A-0406-4690-B099-3977012EAF0B}">
      <dgm:prSet/>
      <dgm:spPr/>
      <dgm:t>
        <a:bodyPr/>
        <a:lstStyle/>
        <a:p>
          <a:endParaRPr lang="pl-PL"/>
        </a:p>
      </dgm:t>
    </dgm:pt>
    <dgm:pt modelId="{225D7927-7CB3-423B-A79C-E7A53FC41A83}" type="sibTrans" cxnId="{0DE7504A-0406-4690-B099-3977012EAF0B}">
      <dgm:prSet/>
      <dgm:spPr/>
      <dgm:t>
        <a:bodyPr/>
        <a:lstStyle/>
        <a:p>
          <a:endParaRPr lang="pl-PL"/>
        </a:p>
      </dgm:t>
    </dgm:pt>
    <dgm:pt modelId="{634FCFB2-A177-4655-9B5A-9A7777CFC993}" type="pres">
      <dgm:prSet presAssocID="{F9B608F0-DFCB-44B1-BF2C-E7FE8E88642B}" presName="linear" presStyleCnt="0">
        <dgm:presLayoutVars>
          <dgm:animLvl val="lvl"/>
          <dgm:resizeHandles val="exact"/>
        </dgm:presLayoutVars>
      </dgm:prSet>
      <dgm:spPr/>
    </dgm:pt>
    <dgm:pt modelId="{F54FC4C9-0F13-40D1-9C6A-954B69D7BE40}" type="pres">
      <dgm:prSet presAssocID="{3B5043B9-248F-4D5F-ABF6-B2C84E0F0A1A}" presName="parentText" presStyleLbl="node1" presStyleIdx="0" presStyleCnt="6">
        <dgm:presLayoutVars>
          <dgm:chMax val="0"/>
          <dgm:bulletEnabled val="1"/>
        </dgm:presLayoutVars>
      </dgm:prSet>
      <dgm:spPr/>
    </dgm:pt>
    <dgm:pt modelId="{3278ACF2-0500-4E1A-9999-3FBFF47B2110}" type="pres">
      <dgm:prSet presAssocID="{7D580F0F-1219-4916-9484-575C7358138E}" presName="spacer" presStyleCnt="0"/>
      <dgm:spPr/>
    </dgm:pt>
    <dgm:pt modelId="{E0283898-7C6E-45C3-94F3-44073CC45C88}" type="pres">
      <dgm:prSet presAssocID="{90C4CEB5-F183-45C0-A58B-351ED9C03A12}" presName="parentText" presStyleLbl="node1" presStyleIdx="1" presStyleCnt="6">
        <dgm:presLayoutVars>
          <dgm:chMax val="0"/>
          <dgm:bulletEnabled val="1"/>
        </dgm:presLayoutVars>
      </dgm:prSet>
      <dgm:spPr/>
    </dgm:pt>
    <dgm:pt modelId="{122422C0-772F-4CCF-97AA-28DE3CE3F8B6}" type="pres">
      <dgm:prSet presAssocID="{88DE650D-2957-4294-B50D-4C1A3C4B3F1E}" presName="spacer" presStyleCnt="0"/>
      <dgm:spPr/>
    </dgm:pt>
    <dgm:pt modelId="{427A841C-D2B8-4897-B8D1-BCD5D5434F5A}" type="pres">
      <dgm:prSet presAssocID="{7B9769DF-CA9E-4ED7-BD96-3DE12435DFB0}" presName="parentText" presStyleLbl="node1" presStyleIdx="2" presStyleCnt="6">
        <dgm:presLayoutVars>
          <dgm:chMax val="0"/>
          <dgm:bulletEnabled val="1"/>
        </dgm:presLayoutVars>
      </dgm:prSet>
      <dgm:spPr/>
    </dgm:pt>
    <dgm:pt modelId="{2E4A2E53-28DD-45B7-8526-24CF9D7D20EB}" type="pres">
      <dgm:prSet presAssocID="{A6114E5E-EB68-4ADA-83B4-6FAB09DCE60C}" presName="spacer" presStyleCnt="0"/>
      <dgm:spPr/>
    </dgm:pt>
    <dgm:pt modelId="{5ED5C88B-B7AF-4550-8818-416338AD1780}" type="pres">
      <dgm:prSet presAssocID="{C946B187-D42B-40C8-A5F1-E84118FC5A01}" presName="parentText" presStyleLbl="node1" presStyleIdx="3" presStyleCnt="6">
        <dgm:presLayoutVars>
          <dgm:chMax val="0"/>
          <dgm:bulletEnabled val="1"/>
        </dgm:presLayoutVars>
      </dgm:prSet>
      <dgm:spPr/>
    </dgm:pt>
    <dgm:pt modelId="{4D58E529-F7EB-433B-A8FE-C312A099BFB7}" type="pres">
      <dgm:prSet presAssocID="{82754450-0402-48DB-90C1-BDF98BAA2517}" presName="spacer" presStyleCnt="0"/>
      <dgm:spPr/>
    </dgm:pt>
    <dgm:pt modelId="{ECDC3418-C5D9-4D30-BE8D-3B6AADFF27AE}" type="pres">
      <dgm:prSet presAssocID="{F71D56D0-B2C3-4BD3-9C53-A4EBBD41643C}" presName="parentText" presStyleLbl="node1" presStyleIdx="4" presStyleCnt="6">
        <dgm:presLayoutVars>
          <dgm:chMax val="0"/>
          <dgm:bulletEnabled val="1"/>
        </dgm:presLayoutVars>
      </dgm:prSet>
      <dgm:spPr/>
    </dgm:pt>
    <dgm:pt modelId="{73C3EDC8-7DBF-4E3E-8478-1FD2E600AF42}" type="pres">
      <dgm:prSet presAssocID="{F02ADF90-B416-4EC0-9F89-CE854F72485A}" presName="spacer" presStyleCnt="0"/>
      <dgm:spPr/>
    </dgm:pt>
    <dgm:pt modelId="{EC6564D4-DE88-429C-B190-F9C1A21A9ECE}" type="pres">
      <dgm:prSet presAssocID="{38C935EF-A13C-4B99-B375-458E0ADBCA2C}" presName="parentText" presStyleLbl="node1" presStyleIdx="5" presStyleCnt="6">
        <dgm:presLayoutVars>
          <dgm:chMax val="0"/>
          <dgm:bulletEnabled val="1"/>
        </dgm:presLayoutVars>
      </dgm:prSet>
      <dgm:spPr/>
    </dgm:pt>
  </dgm:ptLst>
  <dgm:cxnLst>
    <dgm:cxn modelId="{5D593C14-2897-4E92-B105-008B5027FE26}" srcId="{F9B608F0-DFCB-44B1-BF2C-E7FE8E88642B}" destId="{C946B187-D42B-40C8-A5F1-E84118FC5A01}" srcOrd="3" destOrd="0" parTransId="{561E2EBB-8F59-4B1D-BE33-94187471BB68}" sibTransId="{82754450-0402-48DB-90C1-BDF98BAA2517}"/>
    <dgm:cxn modelId="{8623D922-32B2-4A36-8B82-1E830CF785AA}" srcId="{F9B608F0-DFCB-44B1-BF2C-E7FE8E88642B}" destId="{7B9769DF-CA9E-4ED7-BD96-3DE12435DFB0}" srcOrd="2" destOrd="0" parTransId="{A99649E0-A0D3-48FA-8EA9-6AA2A593C10E}" sibTransId="{A6114E5E-EB68-4ADA-83B4-6FAB09DCE60C}"/>
    <dgm:cxn modelId="{973F4C28-B9DD-4322-94AB-76891387B46B}" srcId="{F9B608F0-DFCB-44B1-BF2C-E7FE8E88642B}" destId="{3B5043B9-248F-4D5F-ABF6-B2C84E0F0A1A}" srcOrd="0" destOrd="0" parTransId="{622B508C-FEDE-484D-A1F5-844800DC8B65}" sibTransId="{7D580F0F-1219-4916-9484-575C7358138E}"/>
    <dgm:cxn modelId="{53A30261-898E-4B47-B72D-A5A4DC6D8740}" type="presOf" srcId="{F71D56D0-B2C3-4BD3-9C53-A4EBBD41643C}" destId="{ECDC3418-C5D9-4D30-BE8D-3B6AADFF27AE}" srcOrd="0" destOrd="0" presId="urn:microsoft.com/office/officeart/2005/8/layout/vList2"/>
    <dgm:cxn modelId="{0DE7504A-0406-4690-B099-3977012EAF0B}" srcId="{F9B608F0-DFCB-44B1-BF2C-E7FE8E88642B}" destId="{38C935EF-A13C-4B99-B375-458E0ADBCA2C}" srcOrd="5" destOrd="0" parTransId="{16EB03ED-985F-4DBA-B706-CFF7DAB3F8A4}" sibTransId="{225D7927-7CB3-423B-A79C-E7A53FC41A83}"/>
    <dgm:cxn modelId="{3D7DED53-610A-4448-8410-CA346273013F}" type="presOf" srcId="{38C935EF-A13C-4B99-B375-458E0ADBCA2C}" destId="{EC6564D4-DE88-429C-B190-F9C1A21A9ECE}" srcOrd="0" destOrd="0" presId="urn:microsoft.com/office/officeart/2005/8/layout/vList2"/>
    <dgm:cxn modelId="{2A1F7D58-BD50-475A-B213-916678652B5C}" type="presOf" srcId="{90C4CEB5-F183-45C0-A58B-351ED9C03A12}" destId="{E0283898-7C6E-45C3-94F3-44073CC45C88}" srcOrd="0" destOrd="0" presId="urn:microsoft.com/office/officeart/2005/8/layout/vList2"/>
    <dgm:cxn modelId="{6A097FB2-90B4-46FB-B945-C03F0516C86F}" type="presOf" srcId="{F9B608F0-DFCB-44B1-BF2C-E7FE8E88642B}" destId="{634FCFB2-A177-4655-9B5A-9A7777CFC993}" srcOrd="0" destOrd="0" presId="urn:microsoft.com/office/officeart/2005/8/layout/vList2"/>
    <dgm:cxn modelId="{CF1D1DC3-D6FA-4AAB-B916-63EEA6D71137}" type="presOf" srcId="{C946B187-D42B-40C8-A5F1-E84118FC5A01}" destId="{5ED5C88B-B7AF-4550-8818-416338AD1780}" srcOrd="0" destOrd="0" presId="urn:microsoft.com/office/officeart/2005/8/layout/vList2"/>
    <dgm:cxn modelId="{5A762AD2-9476-4793-8A53-9286F998120C}" srcId="{F9B608F0-DFCB-44B1-BF2C-E7FE8E88642B}" destId="{90C4CEB5-F183-45C0-A58B-351ED9C03A12}" srcOrd="1" destOrd="0" parTransId="{A46F5348-49B4-4ECC-931F-14E1146504B4}" sibTransId="{88DE650D-2957-4294-B50D-4C1A3C4B3F1E}"/>
    <dgm:cxn modelId="{B6E690D8-3DEB-4A52-B990-AE5EE8E2A3F7}" type="presOf" srcId="{3B5043B9-248F-4D5F-ABF6-B2C84E0F0A1A}" destId="{F54FC4C9-0F13-40D1-9C6A-954B69D7BE40}" srcOrd="0" destOrd="0" presId="urn:microsoft.com/office/officeart/2005/8/layout/vList2"/>
    <dgm:cxn modelId="{06652FE9-2A34-4E14-9E7D-89F38521595B}" type="presOf" srcId="{7B9769DF-CA9E-4ED7-BD96-3DE12435DFB0}" destId="{427A841C-D2B8-4897-B8D1-BCD5D5434F5A}" srcOrd="0" destOrd="0" presId="urn:microsoft.com/office/officeart/2005/8/layout/vList2"/>
    <dgm:cxn modelId="{24EE5AFB-4518-4D4B-96FF-4A13B3ADE4FA}" srcId="{F9B608F0-DFCB-44B1-BF2C-E7FE8E88642B}" destId="{F71D56D0-B2C3-4BD3-9C53-A4EBBD41643C}" srcOrd="4" destOrd="0" parTransId="{73937765-38F8-4B23-A33F-6E3D844F79A8}" sibTransId="{F02ADF90-B416-4EC0-9F89-CE854F72485A}"/>
    <dgm:cxn modelId="{E7923C22-9CBE-43B7-82FE-817A8C781FE9}" type="presParOf" srcId="{634FCFB2-A177-4655-9B5A-9A7777CFC993}" destId="{F54FC4C9-0F13-40D1-9C6A-954B69D7BE40}" srcOrd="0" destOrd="0" presId="urn:microsoft.com/office/officeart/2005/8/layout/vList2"/>
    <dgm:cxn modelId="{9BFEFF16-0160-4C70-B156-57CF126C2FD8}" type="presParOf" srcId="{634FCFB2-A177-4655-9B5A-9A7777CFC993}" destId="{3278ACF2-0500-4E1A-9999-3FBFF47B2110}" srcOrd="1" destOrd="0" presId="urn:microsoft.com/office/officeart/2005/8/layout/vList2"/>
    <dgm:cxn modelId="{8809BC56-285E-4CF3-B1FB-4811F468BD80}" type="presParOf" srcId="{634FCFB2-A177-4655-9B5A-9A7777CFC993}" destId="{E0283898-7C6E-45C3-94F3-44073CC45C88}" srcOrd="2" destOrd="0" presId="urn:microsoft.com/office/officeart/2005/8/layout/vList2"/>
    <dgm:cxn modelId="{A186D0B7-E8EE-4772-B47C-1447B7D59592}" type="presParOf" srcId="{634FCFB2-A177-4655-9B5A-9A7777CFC993}" destId="{122422C0-772F-4CCF-97AA-28DE3CE3F8B6}" srcOrd="3" destOrd="0" presId="urn:microsoft.com/office/officeart/2005/8/layout/vList2"/>
    <dgm:cxn modelId="{807116AD-0156-4295-B974-648B1ED70ABD}" type="presParOf" srcId="{634FCFB2-A177-4655-9B5A-9A7777CFC993}" destId="{427A841C-D2B8-4897-B8D1-BCD5D5434F5A}" srcOrd="4" destOrd="0" presId="urn:microsoft.com/office/officeart/2005/8/layout/vList2"/>
    <dgm:cxn modelId="{2284331E-D47F-4D4B-A0F8-EF2F85C857E6}" type="presParOf" srcId="{634FCFB2-A177-4655-9B5A-9A7777CFC993}" destId="{2E4A2E53-28DD-45B7-8526-24CF9D7D20EB}" srcOrd="5" destOrd="0" presId="urn:microsoft.com/office/officeart/2005/8/layout/vList2"/>
    <dgm:cxn modelId="{F8D836F1-CD9B-4763-B3A1-30FAB25A0E2E}" type="presParOf" srcId="{634FCFB2-A177-4655-9B5A-9A7777CFC993}" destId="{5ED5C88B-B7AF-4550-8818-416338AD1780}" srcOrd="6" destOrd="0" presId="urn:microsoft.com/office/officeart/2005/8/layout/vList2"/>
    <dgm:cxn modelId="{31A4B7FD-FBD5-4FC9-96D0-64B58E0C8B32}" type="presParOf" srcId="{634FCFB2-A177-4655-9B5A-9A7777CFC993}" destId="{4D58E529-F7EB-433B-A8FE-C312A099BFB7}" srcOrd="7" destOrd="0" presId="urn:microsoft.com/office/officeart/2005/8/layout/vList2"/>
    <dgm:cxn modelId="{C4975A0C-D9F4-4C47-91AB-5FA50C2C66C5}" type="presParOf" srcId="{634FCFB2-A177-4655-9B5A-9A7777CFC993}" destId="{ECDC3418-C5D9-4D30-BE8D-3B6AADFF27AE}" srcOrd="8" destOrd="0" presId="urn:microsoft.com/office/officeart/2005/8/layout/vList2"/>
    <dgm:cxn modelId="{73D20865-646C-424F-92BE-57A7EA2612D6}" type="presParOf" srcId="{634FCFB2-A177-4655-9B5A-9A7777CFC993}" destId="{73C3EDC8-7DBF-4E3E-8478-1FD2E600AF42}" srcOrd="9" destOrd="0" presId="urn:microsoft.com/office/officeart/2005/8/layout/vList2"/>
    <dgm:cxn modelId="{1D0A09AF-AE17-46C0-8F89-E8257F8472C4}" type="presParOf" srcId="{634FCFB2-A177-4655-9B5A-9A7777CFC993}" destId="{EC6564D4-DE88-429C-B190-F9C1A21A9EC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048A6-A902-4E5F-A7D6-899A7077E3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4183B789-BA94-446D-A7A2-BDB51BB2E7D8}">
      <dgm:prSet custT="1"/>
      <dgm:spPr/>
      <dgm:t>
        <a:bodyPr/>
        <a:lstStyle/>
        <a:p>
          <a:pPr rtl="0"/>
          <a:r>
            <a:rPr lang="pl-PL" sz="4000" dirty="0" err="1"/>
            <a:t>Guideline</a:t>
          </a:r>
          <a:r>
            <a:rPr lang="pl-PL" sz="4000" dirty="0"/>
            <a:t>: </a:t>
          </a:r>
        </a:p>
      </dgm:t>
    </dgm:pt>
    <dgm:pt modelId="{CD7B7BFD-346F-4EC3-A2F3-C274594F9DC6}" type="parTrans" cxnId="{5ABA786C-1E92-4881-9F1B-F291C4206406}">
      <dgm:prSet/>
      <dgm:spPr/>
      <dgm:t>
        <a:bodyPr/>
        <a:lstStyle/>
        <a:p>
          <a:endParaRPr lang="pl-PL"/>
        </a:p>
      </dgm:t>
    </dgm:pt>
    <dgm:pt modelId="{07B84755-F74B-4A8E-8258-1563CB76FC48}" type="sibTrans" cxnId="{5ABA786C-1E92-4881-9F1B-F291C4206406}">
      <dgm:prSet/>
      <dgm:spPr/>
      <dgm:t>
        <a:bodyPr/>
        <a:lstStyle/>
        <a:p>
          <a:endParaRPr lang="pl-PL"/>
        </a:p>
      </dgm:t>
    </dgm:pt>
    <dgm:pt modelId="{F78201DA-99A9-40A3-A513-7ED4C54D7B2F}">
      <dgm:prSet custT="1"/>
      <dgm:spPr/>
      <dgm:t>
        <a:bodyPr/>
        <a:lstStyle/>
        <a:p>
          <a:pPr rtl="0"/>
          <a:r>
            <a:rPr lang="pl-PL" sz="2700" dirty="0" err="1"/>
            <a:t>When</a:t>
          </a:r>
          <a:r>
            <a:rPr lang="pl-PL" sz="2700" dirty="0"/>
            <a:t> </a:t>
          </a:r>
          <a:r>
            <a:rPr lang="pl-PL" sz="2700" dirty="0" err="1"/>
            <a:t>paraphrasing</a:t>
          </a:r>
          <a:r>
            <a:rPr lang="pl-PL" sz="2700" dirty="0"/>
            <a:t> and/</a:t>
          </a:r>
          <a:r>
            <a:rPr lang="pl-PL" sz="2700" dirty="0" err="1"/>
            <a:t>or</a:t>
          </a:r>
          <a:r>
            <a:rPr lang="pl-PL" sz="2700" dirty="0"/>
            <a:t> </a:t>
          </a:r>
          <a:r>
            <a:rPr lang="pl-PL" sz="2700" dirty="0" err="1"/>
            <a:t>summarizing</a:t>
          </a:r>
          <a:r>
            <a:rPr lang="pl-PL" sz="2700" dirty="0"/>
            <a:t> </a:t>
          </a:r>
          <a:r>
            <a:rPr lang="pl-PL" sz="2700" dirty="0" err="1"/>
            <a:t>others</a:t>
          </a:r>
          <a:r>
            <a:rPr lang="pl-PL" sz="2700" dirty="0"/>
            <a:t>’ </a:t>
          </a:r>
          <a:r>
            <a:rPr lang="pl-PL" sz="2700" dirty="0" err="1"/>
            <a:t>work</a:t>
          </a:r>
          <a:r>
            <a:rPr lang="pl-PL" sz="2700" dirty="0"/>
            <a:t> we </a:t>
          </a:r>
          <a:r>
            <a:rPr lang="pl-PL" sz="2700" dirty="0" err="1"/>
            <a:t>must</a:t>
          </a:r>
          <a:r>
            <a:rPr lang="pl-PL" sz="2700" dirty="0"/>
            <a:t> </a:t>
          </a:r>
          <a:r>
            <a:rPr lang="pl-PL" sz="2700" dirty="0" err="1"/>
            <a:t>reproduce</a:t>
          </a:r>
          <a:r>
            <a:rPr lang="pl-PL" sz="2700" dirty="0"/>
            <a:t> the </a:t>
          </a:r>
          <a:r>
            <a:rPr lang="pl-PL" sz="2700" dirty="0" err="1"/>
            <a:t>exact</a:t>
          </a:r>
          <a:r>
            <a:rPr lang="pl-PL" sz="2700" dirty="0"/>
            <a:t> </a:t>
          </a:r>
          <a:r>
            <a:rPr lang="pl-PL" sz="2700" dirty="0" err="1"/>
            <a:t>meaning</a:t>
          </a:r>
          <a:r>
            <a:rPr lang="pl-PL" sz="2700" dirty="0"/>
            <a:t> of the </a:t>
          </a:r>
          <a:r>
            <a:rPr lang="pl-PL" sz="2700" dirty="0" err="1"/>
            <a:t>other</a:t>
          </a:r>
          <a:r>
            <a:rPr lang="pl-PL" sz="2700" dirty="0"/>
            <a:t> </a:t>
          </a:r>
          <a:r>
            <a:rPr lang="pl-PL" sz="2700" dirty="0" err="1"/>
            <a:t>author’s</a:t>
          </a:r>
          <a:r>
            <a:rPr lang="pl-PL" sz="2700" dirty="0"/>
            <a:t> </a:t>
          </a:r>
          <a:r>
            <a:rPr lang="pl-PL" sz="2700" dirty="0" err="1"/>
            <a:t>ideas</a:t>
          </a:r>
          <a:r>
            <a:rPr lang="pl-PL" sz="2700" dirty="0"/>
            <a:t> </a:t>
          </a:r>
          <a:r>
            <a:rPr lang="pl-PL" sz="2700" dirty="0" err="1"/>
            <a:t>or</a:t>
          </a:r>
          <a:r>
            <a:rPr lang="pl-PL" sz="2700" dirty="0"/>
            <a:t> </a:t>
          </a:r>
          <a:r>
            <a:rPr lang="pl-PL" sz="2700" dirty="0" err="1"/>
            <a:t>facts</a:t>
          </a:r>
          <a:r>
            <a:rPr lang="pl-PL" sz="2700" dirty="0"/>
            <a:t> </a:t>
          </a:r>
          <a:r>
            <a:rPr lang="pl-PL" sz="2700" dirty="0" err="1"/>
            <a:t>using</a:t>
          </a:r>
          <a:r>
            <a:rPr lang="pl-PL" sz="2700" dirty="0"/>
            <a:t> </a:t>
          </a:r>
          <a:r>
            <a:rPr lang="pl-PL" sz="2700" dirty="0" err="1"/>
            <a:t>our</a:t>
          </a:r>
          <a:r>
            <a:rPr lang="pl-PL" sz="2700" dirty="0"/>
            <a:t> </a:t>
          </a:r>
          <a:r>
            <a:rPr lang="pl-PL" sz="2700" dirty="0" err="1"/>
            <a:t>words</a:t>
          </a:r>
          <a:r>
            <a:rPr lang="pl-PL" sz="2700" dirty="0"/>
            <a:t> and </a:t>
          </a:r>
          <a:r>
            <a:rPr lang="pl-PL" sz="2700" dirty="0" err="1"/>
            <a:t>sentence</a:t>
          </a:r>
          <a:r>
            <a:rPr lang="pl-PL" sz="2700" dirty="0"/>
            <a:t> </a:t>
          </a:r>
          <a:r>
            <a:rPr lang="pl-PL" sz="2700" dirty="0" err="1"/>
            <a:t>structure</a:t>
          </a:r>
          <a:r>
            <a:rPr lang="pl-PL" sz="2700" dirty="0"/>
            <a:t>.</a:t>
          </a:r>
        </a:p>
      </dgm:t>
    </dgm:pt>
    <dgm:pt modelId="{56857655-1CA7-49E0-AC0D-E7DF81DE245C}" type="parTrans" cxnId="{3D149ED1-A4E4-4536-8C2B-A6E29CDC0ED5}">
      <dgm:prSet/>
      <dgm:spPr/>
      <dgm:t>
        <a:bodyPr/>
        <a:lstStyle/>
        <a:p>
          <a:endParaRPr lang="pl-PL"/>
        </a:p>
      </dgm:t>
    </dgm:pt>
    <dgm:pt modelId="{57FAC633-0755-4142-8DE9-C5688F66E1D2}" type="sibTrans" cxnId="{3D149ED1-A4E4-4536-8C2B-A6E29CDC0ED5}">
      <dgm:prSet/>
      <dgm:spPr/>
      <dgm:t>
        <a:bodyPr/>
        <a:lstStyle/>
        <a:p>
          <a:endParaRPr lang="pl-PL"/>
        </a:p>
      </dgm:t>
    </dgm:pt>
    <dgm:pt modelId="{05896863-96A1-47E6-9512-7235C2C76BBC}" type="pres">
      <dgm:prSet presAssocID="{F59048A6-A902-4E5F-A7D6-899A7077E38F}" presName="linear" presStyleCnt="0">
        <dgm:presLayoutVars>
          <dgm:animLvl val="lvl"/>
          <dgm:resizeHandles val="exact"/>
        </dgm:presLayoutVars>
      </dgm:prSet>
      <dgm:spPr/>
    </dgm:pt>
    <dgm:pt modelId="{7615B232-D4A4-4B64-BC8E-CAA2154D1487}" type="pres">
      <dgm:prSet presAssocID="{4183B789-BA94-446D-A7A2-BDB51BB2E7D8}" presName="parentText" presStyleLbl="node1" presStyleIdx="0" presStyleCnt="2">
        <dgm:presLayoutVars>
          <dgm:chMax val="0"/>
          <dgm:bulletEnabled val="1"/>
        </dgm:presLayoutVars>
      </dgm:prSet>
      <dgm:spPr/>
    </dgm:pt>
    <dgm:pt modelId="{E71BE9CB-814E-4264-87E6-3E421B7951FA}" type="pres">
      <dgm:prSet presAssocID="{07B84755-F74B-4A8E-8258-1563CB76FC48}" presName="spacer" presStyleCnt="0"/>
      <dgm:spPr/>
    </dgm:pt>
    <dgm:pt modelId="{79FB4C41-4D82-454B-A0BD-E136492A7FE4}" type="pres">
      <dgm:prSet presAssocID="{F78201DA-99A9-40A3-A513-7ED4C54D7B2F}" presName="parentText" presStyleLbl="node1" presStyleIdx="1" presStyleCnt="2" custScaleY="141363">
        <dgm:presLayoutVars>
          <dgm:chMax val="0"/>
          <dgm:bulletEnabled val="1"/>
        </dgm:presLayoutVars>
      </dgm:prSet>
      <dgm:spPr/>
    </dgm:pt>
  </dgm:ptLst>
  <dgm:cxnLst>
    <dgm:cxn modelId="{CAB7BC47-A0B6-44B6-B6BA-E4582F5C7172}" type="presOf" srcId="{F59048A6-A902-4E5F-A7D6-899A7077E38F}" destId="{05896863-96A1-47E6-9512-7235C2C76BBC}" srcOrd="0" destOrd="0" presId="urn:microsoft.com/office/officeart/2005/8/layout/vList2"/>
    <dgm:cxn modelId="{5ABA786C-1E92-4881-9F1B-F291C4206406}" srcId="{F59048A6-A902-4E5F-A7D6-899A7077E38F}" destId="{4183B789-BA94-446D-A7A2-BDB51BB2E7D8}" srcOrd="0" destOrd="0" parTransId="{CD7B7BFD-346F-4EC3-A2F3-C274594F9DC6}" sibTransId="{07B84755-F74B-4A8E-8258-1563CB76FC48}"/>
    <dgm:cxn modelId="{276EE5A9-EDC0-4791-8A1E-94B2C0AD1F91}" type="presOf" srcId="{F78201DA-99A9-40A3-A513-7ED4C54D7B2F}" destId="{79FB4C41-4D82-454B-A0BD-E136492A7FE4}" srcOrd="0" destOrd="0" presId="urn:microsoft.com/office/officeart/2005/8/layout/vList2"/>
    <dgm:cxn modelId="{15907EB6-F89A-423D-81E3-61C07AC6D63E}" type="presOf" srcId="{4183B789-BA94-446D-A7A2-BDB51BB2E7D8}" destId="{7615B232-D4A4-4B64-BC8E-CAA2154D1487}" srcOrd="0" destOrd="0" presId="urn:microsoft.com/office/officeart/2005/8/layout/vList2"/>
    <dgm:cxn modelId="{3D149ED1-A4E4-4536-8C2B-A6E29CDC0ED5}" srcId="{F59048A6-A902-4E5F-A7D6-899A7077E38F}" destId="{F78201DA-99A9-40A3-A513-7ED4C54D7B2F}" srcOrd="1" destOrd="0" parTransId="{56857655-1CA7-49E0-AC0D-E7DF81DE245C}" sibTransId="{57FAC633-0755-4142-8DE9-C5688F66E1D2}"/>
    <dgm:cxn modelId="{F6C8C4A4-2A46-4F83-B436-BD23489FBE98}" type="presParOf" srcId="{05896863-96A1-47E6-9512-7235C2C76BBC}" destId="{7615B232-D4A4-4B64-BC8E-CAA2154D1487}" srcOrd="0" destOrd="0" presId="urn:microsoft.com/office/officeart/2005/8/layout/vList2"/>
    <dgm:cxn modelId="{390D9D44-AB88-4A80-A875-58B164C0F9E9}" type="presParOf" srcId="{05896863-96A1-47E6-9512-7235C2C76BBC}" destId="{E71BE9CB-814E-4264-87E6-3E421B7951FA}" srcOrd="1" destOrd="0" presId="urn:microsoft.com/office/officeart/2005/8/layout/vList2"/>
    <dgm:cxn modelId="{6E63D3C2-2916-4C72-B792-7DF7C7EDED6D}" type="presParOf" srcId="{05896863-96A1-47E6-9512-7235C2C76BBC}" destId="{79FB4C41-4D82-454B-A0BD-E136492A7F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36052D-705B-4960-AA98-CA212D64094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pl-PL"/>
        </a:p>
      </dgm:t>
    </dgm:pt>
    <dgm:pt modelId="{B09FC096-21E9-4EE5-9020-B5A6107B9A62}">
      <dgm:prSet/>
      <dgm:spPr/>
      <dgm:t>
        <a:bodyPr/>
        <a:lstStyle/>
        <a:p>
          <a:pPr rtl="0"/>
          <a:r>
            <a:rPr lang="pl-PL"/>
            <a:t>When appropriate, authors have an ethical responsibility to report evidence that runs contrary to their point of view.</a:t>
          </a:r>
        </a:p>
      </dgm:t>
    </dgm:pt>
    <dgm:pt modelId="{872944D8-9F3B-4A4F-8458-69F463E2FCDA}" type="parTrans" cxnId="{82168B9D-FBF1-4982-8DC6-B88C6DC9775E}">
      <dgm:prSet/>
      <dgm:spPr/>
      <dgm:t>
        <a:bodyPr/>
        <a:lstStyle/>
        <a:p>
          <a:endParaRPr lang="pl-PL"/>
        </a:p>
      </dgm:t>
    </dgm:pt>
    <dgm:pt modelId="{5F5BC4C2-597F-46D9-9BA0-38982B11E15E}" type="sibTrans" cxnId="{82168B9D-FBF1-4982-8DC6-B88C6DC9775E}">
      <dgm:prSet/>
      <dgm:spPr/>
      <dgm:t>
        <a:bodyPr/>
        <a:lstStyle/>
        <a:p>
          <a:endParaRPr lang="pl-PL"/>
        </a:p>
      </dgm:t>
    </dgm:pt>
    <dgm:pt modelId="{218CD720-EE73-40D4-B45B-3E0BBBC75372}">
      <dgm:prSet/>
      <dgm:spPr/>
      <dgm:t>
        <a:bodyPr/>
        <a:lstStyle/>
        <a:p>
          <a:pPr rtl="0"/>
          <a:r>
            <a:rPr lang="pl-PL"/>
            <a:t>In addition, evidence that we use in support of our position must be methodologically sound. </a:t>
          </a:r>
        </a:p>
      </dgm:t>
    </dgm:pt>
    <dgm:pt modelId="{FE01325E-43B0-44B2-A3C3-9BA6E5588724}" type="parTrans" cxnId="{0647CDDB-0286-4AB0-BB73-F8AB0BCD187C}">
      <dgm:prSet/>
      <dgm:spPr/>
      <dgm:t>
        <a:bodyPr/>
        <a:lstStyle/>
        <a:p>
          <a:endParaRPr lang="pl-PL"/>
        </a:p>
      </dgm:t>
    </dgm:pt>
    <dgm:pt modelId="{0263EA9F-FB04-485E-9921-1C57C28FF0D2}" type="sibTrans" cxnId="{0647CDDB-0286-4AB0-BB73-F8AB0BCD187C}">
      <dgm:prSet/>
      <dgm:spPr/>
      <dgm:t>
        <a:bodyPr/>
        <a:lstStyle/>
        <a:p>
          <a:endParaRPr lang="pl-PL"/>
        </a:p>
      </dgm:t>
    </dgm:pt>
    <dgm:pt modelId="{90DFF538-E8BC-4D6C-96F6-868E1BB39098}">
      <dgm:prSet/>
      <dgm:spPr/>
      <dgm:t>
        <a:bodyPr/>
        <a:lstStyle/>
        <a:p>
          <a:pPr rtl="0"/>
          <a:r>
            <a:rPr lang="pl-PL"/>
            <a:t>When citing supporting studies that suffer from methodological, statistical, or other types of shortcomings, such flaws must be pointed out to the reader.</a:t>
          </a:r>
        </a:p>
      </dgm:t>
    </dgm:pt>
    <dgm:pt modelId="{D88CF45D-A539-430B-850B-6FE4454940D0}" type="parTrans" cxnId="{E9747949-1B1D-425D-BBE0-8AFCEBA180E7}">
      <dgm:prSet/>
      <dgm:spPr/>
      <dgm:t>
        <a:bodyPr/>
        <a:lstStyle/>
        <a:p>
          <a:endParaRPr lang="pl-PL"/>
        </a:p>
      </dgm:t>
    </dgm:pt>
    <dgm:pt modelId="{81E1AB29-CF23-4E8B-AAC9-93DE398883F6}" type="sibTrans" cxnId="{E9747949-1B1D-425D-BBE0-8AFCEBA180E7}">
      <dgm:prSet/>
      <dgm:spPr/>
      <dgm:t>
        <a:bodyPr/>
        <a:lstStyle/>
        <a:p>
          <a:endParaRPr lang="pl-PL"/>
        </a:p>
      </dgm:t>
    </dgm:pt>
    <dgm:pt modelId="{B9DA785B-6838-45F7-BB7C-2F238F70B868}" type="pres">
      <dgm:prSet presAssocID="{7036052D-705B-4960-AA98-CA212D640946}" presName="Name0" presStyleCnt="0">
        <dgm:presLayoutVars>
          <dgm:chMax val="7"/>
          <dgm:dir/>
          <dgm:animLvl val="lvl"/>
          <dgm:resizeHandles val="exact"/>
        </dgm:presLayoutVars>
      </dgm:prSet>
      <dgm:spPr/>
    </dgm:pt>
    <dgm:pt modelId="{48CE4450-14C5-4E4A-B9AB-754AD00370C4}" type="pres">
      <dgm:prSet presAssocID="{B09FC096-21E9-4EE5-9020-B5A6107B9A62}" presName="circle1" presStyleLbl="node1" presStyleIdx="0" presStyleCnt="3"/>
      <dgm:spPr/>
    </dgm:pt>
    <dgm:pt modelId="{FF05B9A2-32A9-4626-B25E-2816A92DBDE9}" type="pres">
      <dgm:prSet presAssocID="{B09FC096-21E9-4EE5-9020-B5A6107B9A62}" presName="space" presStyleCnt="0"/>
      <dgm:spPr/>
    </dgm:pt>
    <dgm:pt modelId="{EFD44F21-327F-45BA-A4B1-FB069DC44852}" type="pres">
      <dgm:prSet presAssocID="{B09FC096-21E9-4EE5-9020-B5A6107B9A62}" presName="rect1" presStyleLbl="alignAcc1" presStyleIdx="0" presStyleCnt="3"/>
      <dgm:spPr/>
    </dgm:pt>
    <dgm:pt modelId="{5F8C56F7-C39C-4D2B-83D6-5C2FDA0FAE3A}" type="pres">
      <dgm:prSet presAssocID="{218CD720-EE73-40D4-B45B-3E0BBBC75372}" presName="vertSpace2" presStyleLbl="node1" presStyleIdx="0" presStyleCnt="3"/>
      <dgm:spPr/>
    </dgm:pt>
    <dgm:pt modelId="{00A781B3-7775-4028-83F3-D5443894BA7B}" type="pres">
      <dgm:prSet presAssocID="{218CD720-EE73-40D4-B45B-3E0BBBC75372}" presName="circle2" presStyleLbl="node1" presStyleIdx="1" presStyleCnt="3"/>
      <dgm:spPr/>
    </dgm:pt>
    <dgm:pt modelId="{1B1708E1-1F08-4982-A95D-856E58708504}" type="pres">
      <dgm:prSet presAssocID="{218CD720-EE73-40D4-B45B-3E0BBBC75372}" presName="rect2" presStyleLbl="alignAcc1" presStyleIdx="1" presStyleCnt="3"/>
      <dgm:spPr/>
    </dgm:pt>
    <dgm:pt modelId="{30BECB2F-53B9-4ECA-A531-AB366072BAE4}" type="pres">
      <dgm:prSet presAssocID="{90DFF538-E8BC-4D6C-96F6-868E1BB39098}" presName="vertSpace3" presStyleLbl="node1" presStyleIdx="1" presStyleCnt="3"/>
      <dgm:spPr/>
    </dgm:pt>
    <dgm:pt modelId="{A2BDEE52-62D5-4AB2-A6BE-F60C46EBC42D}" type="pres">
      <dgm:prSet presAssocID="{90DFF538-E8BC-4D6C-96F6-868E1BB39098}" presName="circle3" presStyleLbl="node1" presStyleIdx="2" presStyleCnt="3"/>
      <dgm:spPr/>
    </dgm:pt>
    <dgm:pt modelId="{2C4EBA3F-E326-4789-B7EB-506FEEC1A7FE}" type="pres">
      <dgm:prSet presAssocID="{90DFF538-E8BC-4D6C-96F6-868E1BB39098}" presName="rect3" presStyleLbl="alignAcc1" presStyleIdx="2" presStyleCnt="3"/>
      <dgm:spPr/>
    </dgm:pt>
    <dgm:pt modelId="{D20842D1-3038-428D-BC94-2231A2C62872}" type="pres">
      <dgm:prSet presAssocID="{B09FC096-21E9-4EE5-9020-B5A6107B9A62}" presName="rect1ParTxNoCh" presStyleLbl="alignAcc1" presStyleIdx="2" presStyleCnt="3">
        <dgm:presLayoutVars>
          <dgm:chMax val="1"/>
          <dgm:bulletEnabled val="1"/>
        </dgm:presLayoutVars>
      </dgm:prSet>
      <dgm:spPr/>
    </dgm:pt>
    <dgm:pt modelId="{2D8E09E7-557E-4542-B499-787DE6008ED4}" type="pres">
      <dgm:prSet presAssocID="{218CD720-EE73-40D4-B45B-3E0BBBC75372}" presName="rect2ParTxNoCh" presStyleLbl="alignAcc1" presStyleIdx="2" presStyleCnt="3">
        <dgm:presLayoutVars>
          <dgm:chMax val="1"/>
          <dgm:bulletEnabled val="1"/>
        </dgm:presLayoutVars>
      </dgm:prSet>
      <dgm:spPr/>
    </dgm:pt>
    <dgm:pt modelId="{84D2DAAD-19CE-4B21-A05B-F630072CDB9A}" type="pres">
      <dgm:prSet presAssocID="{90DFF538-E8BC-4D6C-96F6-868E1BB39098}" presName="rect3ParTxNoCh" presStyleLbl="alignAcc1" presStyleIdx="2" presStyleCnt="3">
        <dgm:presLayoutVars>
          <dgm:chMax val="1"/>
          <dgm:bulletEnabled val="1"/>
        </dgm:presLayoutVars>
      </dgm:prSet>
      <dgm:spPr/>
    </dgm:pt>
  </dgm:ptLst>
  <dgm:cxnLst>
    <dgm:cxn modelId="{AFC80D08-FFD3-4E07-BDCF-9B019F6FDD68}" type="presOf" srcId="{B09FC096-21E9-4EE5-9020-B5A6107B9A62}" destId="{EFD44F21-327F-45BA-A4B1-FB069DC44852}" srcOrd="0" destOrd="0" presId="urn:microsoft.com/office/officeart/2005/8/layout/target3"/>
    <dgm:cxn modelId="{0493531F-EDAF-40C6-A24A-75FA5DB5A44B}" type="presOf" srcId="{B09FC096-21E9-4EE5-9020-B5A6107B9A62}" destId="{D20842D1-3038-428D-BC94-2231A2C62872}" srcOrd="1" destOrd="0" presId="urn:microsoft.com/office/officeart/2005/8/layout/target3"/>
    <dgm:cxn modelId="{E9747949-1B1D-425D-BBE0-8AFCEBA180E7}" srcId="{7036052D-705B-4960-AA98-CA212D640946}" destId="{90DFF538-E8BC-4D6C-96F6-868E1BB39098}" srcOrd="2" destOrd="0" parTransId="{D88CF45D-A539-430B-850B-6FE4454940D0}" sibTransId="{81E1AB29-CF23-4E8B-AAC9-93DE398883F6}"/>
    <dgm:cxn modelId="{9B434856-8E75-4F3A-B2A0-4862A38C8289}" type="presOf" srcId="{218CD720-EE73-40D4-B45B-3E0BBBC75372}" destId="{1B1708E1-1F08-4982-A95D-856E58708504}" srcOrd="0" destOrd="0" presId="urn:microsoft.com/office/officeart/2005/8/layout/target3"/>
    <dgm:cxn modelId="{E192CB7E-4FD7-467F-94E5-B015FEFA2CA7}" type="presOf" srcId="{7036052D-705B-4960-AA98-CA212D640946}" destId="{B9DA785B-6838-45F7-BB7C-2F238F70B868}" srcOrd="0" destOrd="0" presId="urn:microsoft.com/office/officeart/2005/8/layout/target3"/>
    <dgm:cxn modelId="{2B918295-6FED-4D32-975C-3709998D8819}" type="presOf" srcId="{218CD720-EE73-40D4-B45B-3E0BBBC75372}" destId="{2D8E09E7-557E-4542-B499-787DE6008ED4}" srcOrd="1" destOrd="0" presId="urn:microsoft.com/office/officeart/2005/8/layout/target3"/>
    <dgm:cxn modelId="{82168B9D-FBF1-4982-8DC6-B88C6DC9775E}" srcId="{7036052D-705B-4960-AA98-CA212D640946}" destId="{B09FC096-21E9-4EE5-9020-B5A6107B9A62}" srcOrd="0" destOrd="0" parTransId="{872944D8-9F3B-4A4F-8458-69F463E2FCDA}" sibTransId="{5F5BC4C2-597F-46D9-9BA0-38982B11E15E}"/>
    <dgm:cxn modelId="{146CECAC-E433-491C-8543-E7A74905E000}" type="presOf" srcId="{90DFF538-E8BC-4D6C-96F6-868E1BB39098}" destId="{84D2DAAD-19CE-4B21-A05B-F630072CDB9A}" srcOrd="1" destOrd="0" presId="urn:microsoft.com/office/officeart/2005/8/layout/target3"/>
    <dgm:cxn modelId="{0647CDDB-0286-4AB0-BB73-F8AB0BCD187C}" srcId="{7036052D-705B-4960-AA98-CA212D640946}" destId="{218CD720-EE73-40D4-B45B-3E0BBBC75372}" srcOrd="1" destOrd="0" parTransId="{FE01325E-43B0-44B2-A3C3-9BA6E5588724}" sibTransId="{0263EA9F-FB04-485E-9921-1C57C28FF0D2}"/>
    <dgm:cxn modelId="{B1F5A6E0-E475-4B4D-9795-D6D064954AF3}" type="presOf" srcId="{90DFF538-E8BC-4D6C-96F6-868E1BB39098}" destId="{2C4EBA3F-E326-4789-B7EB-506FEEC1A7FE}" srcOrd="0" destOrd="0" presId="urn:microsoft.com/office/officeart/2005/8/layout/target3"/>
    <dgm:cxn modelId="{E20F0D39-5BAC-4AD9-B1B8-CA82AF8B88A2}" type="presParOf" srcId="{B9DA785B-6838-45F7-BB7C-2F238F70B868}" destId="{48CE4450-14C5-4E4A-B9AB-754AD00370C4}" srcOrd="0" destOrd="0" presId="urn:microsoft.com/office/officeart/2005/8/layout/target3"/>
    <dgm:cxn modelId="{A92564E2-A2C6-4A42-927E-832A8CD4255A}" type="presParOf" srcId="{B9DA785B-6838-45F7-BB7C-2F238F70B868}" destId="{FF05B9A2-32A9-4626-B25E-2816A92DBDE9}" srcOrd="1" destOrd="0" presId="urn:microsoft.com/office/officeart/2005/8/layout/target3"/>
    <dgm:cxn modelId="{A2099AB7-09A0-4E16-86D3-F3E0414F9DBB}" type="presParOf" srcId="{B9DA785B-6838-45F7-BB7C-2F238F70B868}" destId="{EFD44F21-327F-45BA-A4B1-FB069DC44852}" srcOrd="2" destOrd="0" presId="urn:microsoft.com/office/officeart/2005/8/layout/target3"/>
    <dgm:cxn modelId="{EEF6166C-6090-4C86-8652-C9C7B8636DC8}" type="presParOf" srcId="{B9DA785B-6838-45F7-BB7C-2F238F70B868}" destId="{5F8C56F7-C39C-4D2B-83D6-5C2FDA0FAE3A}" srcOrd="3" destOrd="0" presId="urn:microsoft.com/office/officeart/2005/8/layout/target3"/>
    <dgm:cxn modelId="{FF9E401A-2449-4631-9904-02B3909C3737}" type="presParOf" srcId="{B9DA785B-6838-45F7-BB7C-2F238F70B868}" destId="{00A781B3-7775-4028-83F3-D5443894BA7B}" srcOrd="4" destOrd="0" presId="urn:microsoft.com/office/officeart/2005/8/layout/target3"/>
    <dgm:cxn modelId="{8430F021-FA57-4FEC-A61E-FD9F7C433DB2}" type="presParOf" srcId="{B9DA785B-6838-45F7-BB7C-2F238F70B868}" destId="{1B1708E1-1F08-4982-A95D-856E58708504}" srcOrd="5" destOrd="0" presId="urn:microsoft.com/office/officeart/2005/8/layout/target3"/>
    <dgm:cxn modelId="{597BF785-2101-4514-A785-A0674F614F6F}" type="presParOf" srcId="{B9DA785B-6838-45F7-BB7C-2F238F70B868}" destId="{30BECB2F-53B9-4ECA-A531-AB366072BAE4}" srcOrd="6" destOrd="0" presId="urn:microsoft.com/office/officeart/2005/8/layout/target3"/>
    <dgm:cxn modelId="{80777157-DD66-4213-AC04-168BCAEB4F8B}" type="presParOf" srcId="{B9DA785B-6838-45F7-BB7C-2F238F70B868}" destId="{A2BDEE52-62D5-4AB2-A6BE-F60C46EBC42D}" srcOrd="7" destOrd="0" presId="urn:microsoft.com/office/officeart/2005/8/layout/target3"/>
    <dgm:cxn modelId="{E7B73910-0A9E-4760-9858-30D2C7309B94}" type="presParOf" srcId="{B9DA785B-6838-45F7-BB7C-2F238F70B868}" destId="{2C4EBA3F-E326-4789-B7EB-506FEEC1A7FE}" srcOrd="8" destOrd="0" presId="urn:microsoft.com/office/officeart/2005/8/layout/target3"/>
    <dgm:cxn modelId="{293015D6-7283-4E3C-A346-562E3BF4974B}" type="presParOf" srcId="{B9DA785B-6838-45F7-BB7C-2F238F70B868}" destId="{D20842D1-3038-428D-BC94-2231A2C62872}" srcOrd="9" destOrd="0" presId="urn:microsoft.com/office/officeart/2005/8/layout/target3"/>
    <dgm:cxn modelId="{ABFA5F4D-2308-4D84-B301-C751DAE4C30A}" type="presParOf" srcId="{B9DA785B-6838-45F7-BB7C-2F238F70B868}" destId="{2D8E09E7-557E-4542-B499-787DE6008ED4}" srcOrd="10" destOrd="0" presId="urn:microsoft.com/office/officeart/2005/8/layout/target3"/>
    <dgm:cxn modelId="{AC841FE7-7D78-4225-BF38-33F1000DE161}" type="presParOf" srcId="{B9DA785B-6838-45F7-BB7C-2F238F70B868}" destId="{84D2DAAD-19CE-4B21-A05B-F630072CDB9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FC4C9-0F13-40D1-9C6A-954B69D7BE40}">
      <dsp:nvSpPr>
        <dsp:cNvPr id="0" name=""/>
        <dsp:cNvSpPr/>
      </dsp:nvSpPr>
      <dsp:spPr>
        <a:xfrm>
          <a:off x="0" y="43740"/>
          <a:ext cx="7905201"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1" kern="1200"/>
            <a:t>Naruszenie praw autorskich  - 12</a:t>
          </a:r>
          <a:endParaRPr lang="pl-PL" sz="2500" kern="1200"/>
        </a:p>
      </dsp:txBody>
      <dsp:txXfrm>
        <a:off x="29985" y="73725"/>
        <a:ext cx="7845231" cy="554280"/>
      </dsp:txXfrm>
    </dsp:sp>
    <dsp:sp modelId="{E0283898-7C6E-45C3-94F3-44073CC45C88}">
      <dsp:nvSpPr>
        <dsp:cNvPr id="0" name=""/>
        <dsp:cNvSpPr/>
      </dsp:nvSpPr>
      <dsp:spPr>
        <a:xfrm>
          <a:off x="0" y="729990"/>
          <a:ext cx="7905201"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1" kern="1200"/>
            <a:t>Konflikty interpersonalne - 6</a:t>
          </a:r>
          <a:endParaRPr lang="pl-PL" sz="2500" kern="1200"/>
        </a:p>
      </dsp:txBody>
      <dsp:txXfrm>
        <a:off x="29985" y="759975"/>
        <a:ext cx="7845231" cy="554280"/>
      </dsp:txXfrm>
    </dsp:sp>
    <dsp:sp modelId="{427A841C-D2B8-4897-B8D1-BCD5D5434F5A}">
      <dsp:nvSpPr>
        <dsp:cNvPr id="0" name=""/>
        <dsp:cNvSpPr/>
      </dsp:nvSpPr>
      <dsp:spPr>
        <a:xfrm>
          <a:off x="0" y="1416240"/>
          <a:ext cx="7905201"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1" kern="1200"/>
            <a:t>Nieprawidłowości w recenzjach - 4  </a:t>
          </a:r>
          <a:endParaRPr lang="pl-PL" sz="2500" kern="1200"/>
        </a:p>
      </dsp:txBody>
      <dsp:txXfrm>
        <a:off x="29985" y="1446225"/>
        <a:ext cx="7845231" cy="554280"/>
      </dsp:txXfrm>
    </dsp:sp>
    <dsp:sp modelId="{5ED5C88B-B7AF-4550-8818-416338AD1780}">
      <dsp:nvSpPr>
        <dsp:cNvPr id="0" name=""/>
        <dsp:cNvSpPr/>
      </dsp:nvSpPr>
      <dsp:spPr>
        <a:xfrm>
          <a:off x="0" y="2102490"/>
          <a:ext cx="7905201"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1" kern="1200"/>
            <a:t>Konflikt interesów - 3</a:t>
          </a:r>
          <a:endParaRPr lang="pl-PL" sz="2500" kern="1200"/>
        </a:p>
      </dsp:txBody>
      <dsp:txXfrm>
        <a:off x="29985" y="2132475"/>
        <a:ext cx="7845231" cy="554280"/>
      </dsp:txXfrm>
    </dsp:sp>
    <dsp:sp modelId="{ECDC3418-C5D9-4D30-BE8D-3B6AADFF27AE}">
      <dsp:nvSpPr>
        <dsp:cNvPr id="0" name=""/>
        <dsp:cNvSpPr/>
      </dsp:nvSpPr>
      <dsp:spPr>
        <a:xfrm>
          <a:off x="0" y="2788740"/>
          <a:ext cx="7905201"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1" kern="1200"/>
            <a:t>Fałszowanie wyników badań - 2</a:t>
          </a:r>
          <a:endParaRPr lang="pl-PL" sz="2500" kern="1200"/>
        </a:p>
      </dsp:txBody>
      <dsp:txXfrm>
        <a:off x="29985" y="2818725"/>
        <a:ext cx="7845231" cy="554280"/>
      </dsp:txXfrm>
    </dsp:sp>
    <dsp:sp modelId="{EC6564D4-DE88-429C-B190-F9C1A21A9ECE}">
      <dsp:nvSpPr>
        <dsp:cNvPr id="0" name=""/>
        <dsp:cNvSpPr/>
      </dsp:nvSpPr>
      <dsp:spPr>
        <a:xfrm>
          <a:off x="0" y="3474990"/>
          <a:ext cx="7905201"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1" kern="1200"/>
            <a:t>Inne - 11  </a:t>
          </a:r>
          <a:endParaRPr lang="pl-PL" sz="2500" kern="1200"/>
        </a:p>
      </dsp:txBody>
      <dsp:txXfrm>
        <a:off x="29985" y="3504975"/>
        <a:ext cx="7845231" cy="55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5B232-D4A4-4B64-BC8E-CAA2154D1487}">
      <dsp:nvSpPr>
        <dsp:cNvPr id="0" name=""/>
        <dsp:cNvSpPr/>
      </dsp:nvSpPr>
      <dsp:spPr>
        <a:xfrm>
          <a:off x="0" y="578808"/>
          <a:ext cx="9144000"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pl-PL" sz="4000" kern="1200" dirty="0" err="1"/>
            <a:t>Guideline</a:t>
          </a:r>
          <a:r>
            <a:rPr lang="pl-PL" sz="4000" kern="1200" dirty="0"/>
            <a:t>: </a:t>
          </a:r>
        </a:p>
      </dsp:txBody>
      <dsp:txXfrm>
        <a:off x="56441" y="635249"/>
        <a:ext cx="9031118" cy="1043326"/>
      </dsp:txXfrm>
    </dsp:sp>
    <dsp:sp modelId="{79FB4C41-4D82-454B-A0BD-E136492A7FE4}">
      <dsp:nvSpPr>
        <dsp:cNvPr id="0" name=""/>
        <dsp:cNvSpPr/>
      </dsp:nvSpPr>
      <dsp:spPr>
        <a:xfrm>
          <a:off x="0" y="1747180"/>
          <a:ext cx="9144000" cy="16344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pl-PL" sz="2700" kern="1200" dirty="0" err="1"/>
            <a:t>When</a:t>
          </a:r>
          <a:r>
            <a:rPr lang="pl-PL" sz="2700" kern="1200" dirty="0"/>
            <a:t> </a:t>
          </a:r>
          <a:r>
            <a:rPr lang="pl-PL" sz="2700" kern="1200" dirty="0" err="1"/>
            <a:t>paraphrasing</a:t>
          </a:r>
          <a:r>
            <a:rPr lang="pl-PL" sz="2700" kern="1200" dirty="0"/>
            <a:t> and/</a:t>
          </a:r>
          <a:r>
            <a:rPr lang="pl-PL" sz="2700" kern="1200" dirty="0" err="1"/>
            <a:t>or</a:t>
          </a:r>
          <a:r>
            <a:rPr lang="pl-PL" sz="2700" kern="1200" dirty="0"/>
            <a:t> </a:t>
          </a:r>
          <a:r>
            <a:rPr lang="pl-PL" sz="2700" kern="1200" dirty="0" err="1"/>
            <a:t>summarizing</a:t>
          </a:r>
          <a:r>
            <a:rPr lang="pl-PL" sz="2700" kern="1200" dirty="0"/>
            <a:t> </a:t>
          </a:r>
          <a:r>
            <a:rPr lang="pl-PL" sz="2700" kern="1200" dirty="0" err="1"/>
            <a:t>others</a:t>
          </a:r>
          <a:r>
            <a:rPr lang="pl-PL" sz="2700" kern="1200" dirty="0"/>
            <a:t>’ </a:t>
          </a:r>
          <a:r>
            <a:rPr lang="pl-PL" sz="2700" kern="1200" dirty="0" err="1"/>
            <a:t>work</a:t>
          </a:r>
          <a:r>
            <a:rPr lang="pl-PL" sz="2700" kern="1200" dirty="0"/>
            <a:t> we </a:t>
          </a:r>
          <a:r>
            <a:rPr lang="pl-PL" sz="2700" kern="1200" dirty="0" err="1"/>
            <a:t>must</a:t>
          </a:r>
          <a:r>
            <a:rPr lang="pl-PL" sz="2700" kern="1200" dirty="0"/>
            <a:t> </a:t>
          </a:r>
          <a:r>
            <a:rPr lang="pl-PL" sz="2700" kern="1200" dirty="0" err="1"/>
            <a:t>reproduce</a:t>
          </a:r>
          <a:r>
            <a:rPr lang="pl-PL" sz="2700" kern="1200" dirty="0"/>
            <a:t> the </a:t>
          </a:r>
          <a:r>
            <a:rPr lang="pl-PL" sz="2700" kern="1200" dirty="0" err="1"/>
            <a:t>exact</a:t>
          </a:r>
          <a:r>
            <a:rPr lang="pl-PL" sz="2700" kern="1200" dirty="0"/>
            <a:t> </a:t>
          </a:r>
          <a:r>
            <a:rPr lang="pl-PL" sz="2700" kern="1200" dirty="0" err="1"/>
            <a:t>meaning</a:t>
          </a:r>
          <a:r>
            <a:rPr lang="pl-PL" sz="2700" kern="1200" dirty="0"/>
            <a:t> of the </a:t>
          </a:r>
          <a:r>
            <a:rPr lang="pl-PL" sz="2700" kern="1200" dirty="0" err="1"/>
            <a:t>other</a:t>
          </a:r>
          <a:r>
            <a:rPr lang="pl-PL" sz="2700" kern="1200" dirty="0"/>
            <a:t> </a:t>
          </a:r>
          <a:r>
            <a:rPr lang="pl-PL" sz="2700" kern="1200" dirty="0" err="1"/>
            <a:t>author’s</a:t>
          </a:r>
          <a:r>
            <a:rPr lang="pl-PL" sz="2700" kern="1200" dirty="0"/>
            <a:t> </a:t>
          </a:r>
          <a:r>
            <a:rPr lang="pl-PL" sz="2700" kern="1200" dirty="0" err="1"/>
            <a:t>ideas</a:t>
          </a:r>
          <a:r>
            <a:rPr lang="pl-PL" sz="2700" kern="1200" dirty="0"/>
            <a:t> </a:t>
          </a:r>
          <a:r>
            <a:rPr lang="pl-PL" sz="2700" kern="1200" dirty="0" err="1"/>
            <a:t>or</a:t>
          </a:r>
          <a:r>
            <a:rPr lang="pl-PL" sz="2700" kern="1200" dirty="0"/>
            <a:t> </a:t>
          </a:r>
          <a:r>
            <a:rPr lang="pl-PL" sz="2700" kern="1200" dirty="0" err="1"/>
            <a:t>facts</a:t>
          </a:r>
          <a:r>
            <a:rPr lang="pl-PL" sz="2700" kern="1200" dirty="0"/>
            <a:t> </a:t>
          </a:r>
          <a:r>
            <a:rPr lang="pl-PL" sz="2700" kern="1200" dirty="0" err="1"/>
            <a:t>using</a:t>
          </a:r>
          <a:r>
            <a:rPr lang="pl-PL" sz="2700" kern="1200" dirty="0"/>
            <a:t> </a:t>
          </a:r>
          <a:r>
            <a:rPr lang="pl-PL" sz="2700" kern="1200" dirty="0" err="1"/>
            <a:t>our</a:t>
          </a:r>
          <a:r>
            <a:rPr lang="pl-PL" sz="2700" kern="1200" dirty="0"/>
            <a:t> </a:t>
          </a:r>
          <a:r>
            <a:rPr lang="pl-PL" sz="2700" kern="1200" dirty="0" err="1"/>
            <a:t>words</a:t>
          </a:r>
          <a:r>
            <a:rPr lang="pl-PL" sz="2700" kern="1200" dirty="0"/>
            <a:t> and </a:t>
          </a:r>
          <a:r>
            <a:rPr lang="pl-PL" sz="2700" kern="1200" dirty="0" err="1"/>
            <a:t>sentence</a:t>
          </a:r>
          <a:r>
            <a:rPr lang="pl-PL" sz="2700" kern="1200" dirty="0"/>
            <a:t> </a:t>
          </a:r>
          <a:r>
            <a:rPr lang="pl-PL" sz="2700" kern="1200" dirty="0" err="1"/>
            <a:t>structure</a:t>
          </a:r>
          <a:r>
            <a:rPr lang="pl-PL" sz="2700" kern="1200" dirty="0"/>
            <a:t>.</a:t>
          </a:r>
        </a:p>
      </dsp:txBody>
      <dsp:txXfrm>
        <a:off x="79787" y="1826967"/>
        <a:ext cx="8984426" cy="1474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E4450-14C5-4E4A-B9AB-754AD00370C4}">
      <dsp:nvSpPr>
        <dsp:cNvPr id="0" name=""/>
        <dsp:cNvSpPr/>
      </dsp:nvSpPr>
      <dsp:spPr>
        <a:xfrm>
          <a:off x="0" y="0"/>
          <a:ext cx="5170646" cy="517064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44F21-327F-45BA-A4B1-FB069DC44852}">
      <dsp:nvSpPr>
        <dsp:cNvPr id="0" name=""/>
        <dsp:cNvSpPr/>
      </dsp:nvSpPr>
      <dsp:spPr>
        <a:xfrm>
          <a:off x="2585323" y="0"/>
          <a:ext cx="6558677" cy="517064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kern="1200"/>
            <a:t>When appropriate, authors have an ethical responsibility to report evidence that runs contrary to their point of view.</a:t>
          </a:r>
        </a:p>
      </dsp:txBody>
      <dsp:txXfrm>
        <a:off x="2585323" y="0"/>
        <a:ext cx="6558677" cy="1551197"/>
      </dsp:txXfrm>
    </dsp:sp>
    <dsp:sp modelId="{00A781B3-7775-4028-83F3-D5443894BA7B}">
      <dsp:nvSpPr>
        <dsp:cNvPr id="0" name=""/>
        <dsp:cNvSpPr/>
      </dsp:nvSpPr>
      <dsp:spPr>
        <a:xfrm>
          <a:off x="904864" y="1551197"/>
          <a:ext cx="3360916" cy="336091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708E1-1F08-4982-A95D-856E58708504}">
      <dsp:nvSpPr>
        <dsp:cNvPr id="0" name=""/>
        <dsp:cNvSpPr/>
      </dsp:nvSpPr>
      <dsp:spPr>
        <a:xfrm>
          <a:off x="2585323" y="1551197"/>
          <a:ext cx="6558677" cy="336091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kern="1200"/>
            <a:t>In addition, evidence that we use in support of our position must be methodologically sound. </a:t>
          </a:r>
        </a:p>
      </dsp:txBody>
      <dsp:txXfrm>
        <a:off x="2585323" y="1551197"/>
        <a:ext cx="6558677" cy="1551191"/>
      </dsp:txXfrm>
    </dsp:sp>
    <dsp:sp modelId="{A2BDEE52-62D5-4AB2-A6BE-F60C46EBC42D}">
      <dsp:nvSpPr>
        <dsp:cNvPr id="0" name=""/>
        <dsp:cNvSpPr/>
      </dsp:nvSpPr>
      <dsp:spPr>
        <a:xfrm>
          <a:off x="1809726" y="3102389"/>
          <a:ext cx="1551192" cy="155119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EBA3F-E326-4789-B7EB-506FEEC1A7FE}">
      <dsp:nvSpPr>
        <dsp:cNvPr id="0" name=""/>
        <dsp:cNvSpPr/>
      </dsp:nvSpPr>
      <dsp:spPr>
        <a:xfrm>
          <a:off x="2585323" y="3102389"/>
          <a:ext cx="6558677" cy="155119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kern="1200"/>
            <a:t>When citing supporting studies that suffer from methodological, statistical, or other types of shortcomings, such flaws must be pointed out to the reader.</a:t>
          </a:r>
        </a:p>
      </dsp:txBody>
      <dsp:txXfrm>
        <a:off x="2585323" y="3102389"/>
        <a:ext cx="6558677" cy="1551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CF42DE1C-8B7D-494B-8C3B-F6C1349017BC}" type="datetimeFigureOut">
              <a:rPr lang="pl-PL" smtClean="0"/>
              <a:t>03.01.2020</a:t>
            </a:fld>
            <a:endParaRPr lang="pl-PL"/>
          </a:p>
        </p:txBody>
      </p:sp>
      <p:sp>
        <p:nvSpPr>
          <p:cNvPr id="4" name="Symbol zastępczy obrazu slajd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94EE58E-A4A8-43F4-832A-A7C7EC26D113}" type="slidenum">
              <a:rPr lang="pl-PL" smtClean="0"/>
              <a:t>‹#›</a:t>
            </a:fld>
            <a:endParaRPr lang="pl-PL"/>
          </a:p>
        </p:txBody>
      </p:sp>
    </p:spTree>
    <p:extLst>
      <p:ext uri="{BB962C8B-B14F-4D97-AF65-F5344CB8AC3E}">
        <p14:creationId xmlns:p14="http://schemas.microsoft.com/office/powerpoint/2010/main" val="354894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l-PL" altLang="pl-PL"/>
          </a:p>
        </p:txBody>
      </p:sp>
      <p:sp>
        <p:nvSpPr>
          <p:cNvPr id="51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546CCA8-65EB-448C-89F6-3228BBF25194}" type="slidenum">
              <a:rPr lang="pl-PL" altLang="pl-PL"/>
              <a:pPr fontAlgn="base">
                <a:spcBef>
                  <a:spcPct val="0"/>
                </a:spcBef>
                <a:spcAft>
                  <a:spcPct val="0"/>
                </a:spcAft>
              </a:pPr>
              <a:t>12</a:t>
            </a:fld>
            <a:endParaRPr lang="pl-PL" altLang="pl-PL"/>
          </a:p>
        </p:txBody>
      </p:sp>
    </p:spTree>
    <p:extLst>
      <p:ext uri="{BB962C8B-B14F-4D97-AF65-F5344CB8AC3E}">
        <p14:creationId xmlns:p14="http://schemas.microsoft.com/office/powerpoint/2010/main" val="1853143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r>
              <a:rPr lang="pl-PL"/>
              <a:t>2019-06-13</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pl-PL"/>
              <a:t>Rada Dyrektorów Jednostek Naukowych PAN</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F06BA0-5258-4F01-BC3A-266DE6FBD0F5}"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r>
              <a:rPr lang="pl-PL"/>
              <a:t>2019-06-13</a:t>
            </a:r>
          </a:p>
        </p:txBody>
      </p:sp>
      <p:sp>
        <p:nvSpPr>
          <p:cNvPr id="5" name="Footer Placeholder 4"/>
          <p:cNvSpPr>
            <a:spLocks noGrp="1"/>
          </p:cNvSpPr>
          <p:nvPr>
            <p:ph type="ftr" sz="quarter" idx="11"/>
          </p:nvPr>
        </p:nvSpPr>
        <p:spPr/>
        <p:txBody>
          <a:bodyPr/>
          <a:lstStyle/>
          <a:p>
            <a:r>
              <a:rPr lang="pl-PL"/>
              <a:t>Rada Dyrektorów Jednostek Naukowych PAN</a:t>
            </a:r>
          </a:p>
        </p:txBody>
      </p:sp>
      <p:sp>
        <p:nvSpPr>
          <p:cNvPr id="6" name="Slide Number Placeholder 5"/>
          <p:cNvSpPr>
            <a:spLocks noGrp="1"/>
          </p:cNvSpPr>
          <p:nvPr>
            <p:ph type="sldNum" sz="quarter" idx="12"/>
          </p:nvPr>
        </p:nvSpPr>
        <p:spPr/>
        <p:txBody>
          <a:bodyPr/>
          <a:lstStyle/>
          <a:p>
            <a:fld id="{F8F06BA0-5258-4F01-BC3A-266DE6FBD0F5}"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r>
              <a:rPr lang="pl-PL"/>
              <a:t>2019-06-13</a:t>
            </a:r>
          </a:p>
        </p:txBody>
      </p:sp>
      <p:sp>
        <p:nvSpPr>
          <p:cNvPr id="5" name="Footer Placeholder 4"/>
          <p:cNvSpPr>
            <a:spLocks noGrp="1"/>
          </p:cNvSpPr>
          <p:nvPr>
            <p:ph type="ftr" sz="quarter" idx="11"/>
          </p:nvPr>
        </p:nvSpPr>
        <p:spPr/>
        <p:txBody>
          <a:bodyPr/>
          <a:lstStyle/>
          <a:p>
            <a:r>
              <a:rPr lang="pl-PL"/>
              <a:t>Rada Dyrektorów Jednostek Naukowych PAN</a:t>
            </a:r>
          </a:p>
        </p:txBody>
      </p:sp>
      <p:sp>
        <p:nvSpPr>
          <p:cNvPr id="6" name="Slide Number Placeholder 5"/>
          <p:cNvSpPr>
            <a:spLocks noGrp="1"/>
          </p:cNvSpPr>
          <p:nvPr>
            <p:ph type="sldNum" sz="quarter" idx="12"/>
          </p:nvPr>
        </p:nvSpPr>
        <p:spPr/>
        <p:txBody>
          <a:bodyPr/>
          <a:lstStyle/>
          <a:p>
            <a:fld id="{F8F06BA0-5258-4F01-BC3A-266DE6FBD0F5}"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r>
              <a:rPr lang="pl-PL"/>
              <a:t>2019-06-13</a:t>
            </a:r>
          </a:p>
        </p:txBody>
      </p:sp>
      <p:sp>
        <p:nvSpPr>
          <p:cNvPr id="5" name="Footer Placeholder 4"/>
          <p:cNvSpPr>
            <a:spLocks noGrp="1"/>
          </p:cNvSpPr>
          <p:nvPr>
            <p:ph type="ftr" sz="quarter" idx="11"/>
          </p:nvPr>
        </p:nvSpPr>
        <p:spPr/>
        <p:txBody>
          <a:bodyPr/>
          <a:lstStyle/>
          <a:p>
            <a:r>
              <a:rPr lang="pl-PL"/>
              <a:t>Rada Dyrektorów Jednostek Naukowych PAN</a:t>
            </a:r>
          </a:p>
        </p:txBody>
      </p:sp>
      <p:sp>
        <p:nvSpPr>
          <p:cNvPr id="6" name="Slide Number Placeholder 5"/>
          <p:cNvSpPr>
            <a:spLocks noGrp="1"/>
          </p:cNvSpPr>
          <p:nvPr>
            <p:ph type="sldNum" sz="quarter" idx="12"/>
          </p:nvPr>
        </p:nvSpPr>
        <p:spPr/>
        <p:txBody>
          <a:bodyPr/>
          <a:lstStyle/>
          <a:p>
            <a:fld id="{F8F06BA0-5258-4F01-BC3A-266DE6FBD0F5}" type="slidenum">
              <a:rPr lang="pl-PL" smtClean="0"/>
              <a:t>‹#›</a:t>
            </a:fld>
            <a:endParaRPr lang="pl-PL"/>
          </a:p>
        </p:txBody>
      </p:sp>
      <p:sp>
        <p:nvSpPr>
          <p:cNvPr id="11" name="Title 10"/>
          <p:cNvSpPr>
            <a:spLocks noGrp="1"/>
          </p:cNvSpPr>
          <p:nvPr>
            <p:ph type="title"/>
          </p:nvPr>
        </p:nvSpPr>
        <p:spPr/>
        <p:txBody>
          <a:bodyPr/>
          <a:lstStyle/>
          <a:p>
            <a:r>
              <a:rPr lang="pl-PL"/>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r>
              <a:rPr lang="pl-PL"/>
              <a:t>2019-06-13</a:t>
            </a:r>
          </a:p>
        </p:txBody>
      </p:sp>
      <p:sp>
        <p:nvSpPr>
          <p:cNvPr id="5" name="Footer Placeholder 4"/>
          <p:cNvSpPr>
            <a:spLocks noGrp="1"/>
          </p:cNvSpPr>
          <p:nvPr>
            <p:ph type="ftr" sz="quarter" idx="11"/>
          </p:nvPr>
        </p:nvSpPr>
        <p:spPr/>
        <p:txBody>
          <a:bodyPr/>
          <a:lstStyle/>
          <a:p>
            <a:r>
              <a:rPr lang="pl-PL"/>
              <a:t>Rada Dyrektorów Jednostek Naukowych PAN</a:t>
            </a:r>
          </a:p>
        </p:txBody>
      </p:sp>
      <p:sp>
        <p:nvSpPr>
          <p:cNvPr id="6" name="Slide Number Placeholder 5"/>
          <p:cNvSpPr>
            <a:spLocks noGrp="1"/>
          </p:cNvSpPr>
          <p:nvPr>
            <p:ph type="sldNum" sz="quarter" idx="12"/>
          </p:nvPr>
        </p:nvSpPr>
        <p:spPr/>
        <p:txBody>
          <a:bodyPr/>
          <a:lstStyle/>
          <a:p>
            <a:fld id="{F8F06BA0-5258-4F01-BC3A-266DE6FBD0F5}"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pl-PL"/>
              <a:t>2019-06-13</a:t>
            </a:r>
          </a:p>
        </p:txBody>
      </p:sp>
      <p:sp>
        <p:nvSpPr>
          <p:cNvPr id="6" name="Footer Placeholder 5"/>
          <p:cNvSpPr>
            <a:spLocks noGrp="1"/>
          </p:cNvSpPr>
          <p:nvPr>
            <p:ph type="ftr" sz="quarter" idx="11"/>
          </p:nvPr>
        </p:nvSpPr>
        <p:spPr/>
        <p:txBody>
          <a:bodyPr/>
          <a:lstStyle/>
          <a:p>
            <a:r>
              <a:rPr lang="pl-PL"/>
              <a:t>Rada Dyrektorów Jednostek Naukowych PAN</a:t>
            </a:r>
          </a:p>
        </p:txBody>
      </p:sp>
      <p:sp>
        <p:nvSpPr>
          <p:cNvPr id="7" name="Slide Number Placeholder 6"/>
          <p:cNvSpPr>
            <a:spLocks noGrp="1"/>
          </p:cNvSpPr>
          <p:nvPr>
            <p:ph type="sldNum" sz="quarter" idx="12"/>
          </p:nvPr>
        </p:nvSpPr>
        <p:spPr/>
        <p:txBody>
          <a:bodyPr/>
          <a:lstStyle/>
          <a:p>
            <a:fld id="{F8F06BA0-5258-4F01-BC3A-266DE6FBD0F5}"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r>
              <a:rPr lang="pl-PL"/>
              <a:t>2019-06-13</a:t>
            </a:r>
          </a:p>
        </p:txBody>
      </p:sp>
      <p:sp>
        <p:nvSpPr>
          <p:cNvPr id="8" name="Footer Placeholder 7"/>
          <p:cNvSpPr>
            <a:spLocks noGrp="1"/>
          </p:cNvSpPr>
          <p:nvPr>
            <p:ph type="ftr" sz="quarter" idx="11"/>
          </p:nvPr>
        </p:nvSpPr>
        <p:spPr/>
        <p:txBody>
          <a:bodyPr/>
          <a:lstStyle/>
          <a:p>
            <a:r>
              <a:rPr lang="pl-PL"/>
              <a:t>Rada Dyrektorów Jednostek Naukowych PAN</a:t>
            </a:r>
          </a:p>
        </p:txBody>
      </p:sp>
      <p:sp>
        <p:nvSpPr>
          <p:cNvPr id="9" name="Slide Number Placeholder 8"/>
          <p:cNvSpPr>
            <a:spLocks noGrp="1"/>
          </p:cNvSpPr>
          <p:nvPr>
            <p:ph type="sldNum" sz="quarter" idx="12"/>
          </p:nvPr>
        </p:nvSpPr>
        <p:spPr/>
        <p:txBody>
          <a:bodyPr/>
          <a:lstStyle/>
          <a:p>
            <a:fld id="{F8F06BA0-5258-4F01-BC3A-266DE6FBD0F5}"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r>
              <a:rPr lang="pl-PL"/>
              <a:t>2019-06-13</a:t>
            </a:r>
          </a:p>
        </p:txBody>
      </p:sp>
      <p:sp>
        <p:nvSpPr>
          <p:cNvPr id="4" name="Footer Placeholder 3"/>
          <p:cNvSpPr>
            <a:spLocks noGrp="1"/>
          </p:cNvSpPr>
          <p:nvPr>
            <p:ph type="ftr" sz="quarter" idx="11"/>
          </p:nvPr>
        </p:nvSpPr>
        <p:spPr/>
        <p:txBody>
          <a:bodyPr/>
          <a:lstStyle/>
          <a:p>
            <a:r>
              <a:rPr lang="pl-PL"/>
              <a:t>Rada Dyrektorów Jednostek Naukowych PAN</a:t>
            </a:r>
          </a:p>
        </p:txBody>
      </p:sp>
      <p:sp>
        <p:nvSpPr>
          <p:cNvPr id="5" name="Slide Number Placeholder 4"/>
          <p:cNvSpPr>
            <a:spLocks noGrp="1"/>
          </p:cNvSpPr>
          <p:nvPr>
            <p:ph type="sldNum" sz="quarter" idx="12"/>
          </p:nvPr>
        </p:nvSpPr>
        <p:spPr/>
        <p:txBody>
          <a:bodyPr/>
          <a:lstStyle/>
          <a:p>
            <a:fld id="{F8F06BA0-5258-4F01-BC3A-266DE6FBD0F5}"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l-PL"/>
              <a:t>2019-06-13</a:t>
            </a:r>
          </a:p>
        </p:txBody>
      </p:sp>
      <p:sp>
        <p:nvSpPr>
          <p:cNvPr id="3" name="Footer Placeholder 2"/>
          <p:cNvSpPr>
            <a:spLocks noGrp="1"/>
          </p:cNvSpPr>
          <p:nvPr>
            <p:ph type="ftr" sz="quarter" idx="11"/>
          </p:nvPr>
        </p:nvSpPr>
        <p:spPr/>
        <p:txBody>
          <a:bodyPr/>
          <a:lstStyle/>
          <a:p>
            <a:r>
              <a:rPr lang="pl-PL"/>
              <a:t>Rada Dyrektorów Jednostek Naukowych PAN</a:t>
            </a:r>
          </a:p>
        </p:txBody>
      </p:sp>
      <p:sp>
        <p:nvSpPr>
          <p:cNvPr id="4" name="Slide Number Placeholder 3"/>
          <p:cNvSpPr>
            <a:spLocks noGrp="1"/>
          </p:cNvSpPr>
          <p:nvPr>
            <p:ph type="sldNum" sz="quarter" idx="12"/>
          </p:nvPr>
        </p:nvSpPr>
        <p:spPr/>
        <p:txBody>
          <a:bodyPr/>
          <a:lstStyle/>
          <a:p>
            <a:fld id="{F8F06BA0-5258-4F01-BC3A-266DE6FBD0F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r>
              <a:rPr lang="pl-PL"/>
              <a:t>2019-06-13</a:t>
            </a:r>
          </a:p>
        </p:txBody>
      </p:sp>
      <p:sp>
        <p:nvSpPr>
          <p:cNvPr id="6" name="Footer Placeholder 5"/>
          <p:cNvSpPr>
            <a:spLocks noGrp="1"/>
          </p:cNvSpPr>
          <p:nvPr>
            <p:ph type="ftr" sz="quarter" idx="11"/>
          </p:nvPr>
        </p:nvSpPr>
        <p:spPr/>
        <p:txBody>
          <a:bodyPr/>
          <a:lstStyle/>
          <a:p>
            <a:r>
              <a:rPr lang="pl-PL"/>
              <a:t>Rada Dyrektorów Jednostek Naukowych PAN</a:t>
            </a:r>
          </a:p>
        </p:txBody>
      </p:sp>
      <p:sp>
        <p:nvSpPr>
          <p:cNvPr id="7" name="Slide Number Placeholder 6"/>
          <p:cNvSpPr>
            <a:spLocks noGrp="1"/>
          </p:cNvSpPr>
          <p:nvPr>
            <p:ph type="sldNum" sz="quarter" idx="12"/>
          </p:nvPr>
        </p:nvSpPr>
        <p:spPr/>
        <p:txBody>
          <a:bodyPr/>
          <a:lstStyle/>
          <a:p>
            <a:fld id="{F8F06BA0-5258-4F01-BC3A-266DE6FBD0F5}"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r>
              <a:rPr lang="pl-PL"/>
              <a:t>2019-06-13</a:t>
            </a:r>
          </a:p>
        </p:txBody>
      </p:sp>
      <p:sp>
        <p:nvSpPr>
          <p:cNvPr id="6" name="Footer Placeholder 5"/>
          <p:cNvSpPr>
            <a:spLocks noGrp="1"/>
          </p:cNvSpPr>
          <p:nvPr>
            <p:ph type="ftr" sz="quarter" idx="11"/>
          </p:nvPr>
        </p:nvSpPr>
        <p:spPr/>
        <p:txBody>
          <a:bodyPr/>
          <a:lstStyle/>
          <a:p>
            <a:r>
              <a:rPr lang="pl-PL"/>
              <a:t>Rada Dyrektorów Jednostek Naukowych PAN</a:t>
            </a:r>
          </a:p>
        </p:txBody>
      </p:sp>
      <p:sp>
        <p:nvSpPr>
          <p:cNvPr id="7" name="Slide Number Placeholder 6"/>
          <p:cNvSpPr>
            <a:spLocks noGrp="1"/>
          </p:cNvSpPr>
          <p:nvPr>
            <p:ph type="sldNum" sz="quarter" idx="12"/>
          </p:nvPr>
        </p:nvSpPr>
        <p:spPr/>
        <p:txBody>
          <a:bodyPr/>
          <a:lstStyle/>
          <a:p>
            <a:fld id="{F8F06BA0-5258-4F01-BC3A-266DE6FBD0F5}"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r>
              <a:rPr lang="pl-PL"/>
              <a:t>2019-06-13</a:t>
            </a: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pl-PL"/>
              <a:t>Rada Dyrektorów Jednostek Naukowych PAN</a:t>
            </a: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8F06BA0-5258-4F01-BC3A-266DE6FBD0F5}"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836712"/>
            <a:ext cx="6777318" cy="1731982"/>
          </a:xfrm>
        </p:spPr>
        <p:txBody>
          <a:bodyPr/>
          <a:lstStyle/>
          <a:p>
            <a:r>
              <a:rPr lang="pl-PL" sz="4400" dirty="0"/>
              <a:t>Etyka w nauce </a:t>
            </a:r>
            <a:br>
              <a:rPr lang="pl-PL" sz="2800" dirty="0"/>
            </a:br>
            <a:r>
              <a:rPr lang="pl-PL" sz="2800" dirty="0">
                <a:effectLst/>
              </a:rPr>
              <a:t>w świetle ustawy z dnia 20 lipca 2018 r. - Prawo o szkolnictwie wyższym i nauce</a:t>
            </a:r>
            <a:endParaRPr lang="pl-PL" sz="2800" dirty="0"/>
          </a:p>
        </p:txBody>
      </p:sp>
      <p:sp>
        <p:nvSpPr>
          <p:cNvPr id="3" name="Podtytuł 2"/>
          <p:cNvSpPr>
            <a:spLocks noGrp="1"/>
          </p:cNvSpPr>
          <p:nvPr>
            <p:ph type="subTitle" idx="1"/>
          </p:nvPr>
        </p:nvSpPr>
        <p:spPr/>
        <p:txBody>
          <a:bodyPr>
            <a:normAutofit fontScale="70000" lnSpcReduction="20000"/>
          </a:bodyPr>
          <a:lstStyle/>
          <a:p>
            <a:r>
              <a:rPr lang="pl-PL" sz="2600" dirty="0"/>
              <a:t>Prof. dr hab. n. med. Andrzej Górski </a:t>
            </a:r>
          </a:p>
          <a:p>
            <a:endParaRPr lang="pl-PL" sz="2600" dirty="0"/>
          </a:p>
          <a:p>
            <a:r>
              <a:rPr lang="pl-PL" sz="2600" dirty="0"/>
              <a:t>Przewodniczący </a:t>
            </a:r>
          </a:p>
          <a:p>
            <a:r>
              <a:rPr lang="pl-PL" sz="2600" dirty="0"/>
              <a:t>Komisji do Spraw Etyki w Nauce</a:t>
            </a:r>
          </a:p>
          <a:p>
            <a:endParaRPr lang="pl-PL" sz="2600" dirty="0"/>
          </a:p>
          <a:p>
            <a:r>
              <a:rPr lang="pl-PL" sz="2600" dirty="0"/>
              <a:t>2019</a:t>
            </a:r>
          </a:p>
        </p:txBody>
      </p:sp>
    </p:spTree>
    <p:extLst>
      <p:ext uri="{BB962C8B-B14F-4D97-AF65-F5344CB8AC3E}">
        <p14:creationId xmlns:p14="http://schemas.microsoft.com/office/powerpoint/2010/main" val="210253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t>Rather fail with honor than succeed by fraud</a:t>
            </a:r>
            <a:r>
              <a:rPr lang="pl-PL" dirty="0"/>
              <a:t>.</a:t>
            </a:r>
          </a:p>
        </p:txBody>
      </p:sp>
      <p:sp>
        <p:nvSpPr>
          <p:cNvPr id="3" name="Symbol zastępczy tekstu 2"/>
          <p:cNvSpPr>
            <a:spLocks noGrp="1"/>
          </p:cNvSpPr>
          <p:nvPr>
            <p:ph type="body" idx="1"/>
          </p:nvPr>
        </p:nvSpPr>
        <p:spPr/>
        <p:txBody>
          <a:bodyPr>
            <a:normAutofit/>
          </a:bodyPr>
          <a:lstStyle/>
          <a:p>
            <a:r>
              <a:rPr lang="en-US" sz="3600" b="1" dirty="0"/>
              <a:t>(</a:t>
            </a:r>
            <a:r>
              <a:rPr lang="en-US" sz="3600" b="1" i="1" dirty="0"/>
              <a:t>Sophocles</a:t>
            </a:r>
            <a:r>
              <a:rPr lang="pl-PL" sz="3600" b="1" i="1" dirty="0"/>
              <a:t>)</a:t>
            </a:r>
            <a:endParaRPr lang="pl-PL" sz="3600" dirty="0"/>
          </a:p>
        </p:txBody>
      </p:sp>
    </p:spTree>
    <p:extLst>
      <p:ext uri="{BB962C8B-B14F-4D97-AF65-F5344CB8AC3E}">
        <p14:creationId xmlns:p14="http://schemas.microsoft.com/office/powerpoint/2010/main" val="108597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404664"/>
            <a:ext cx="7754713" cy="2638901"/>
          </a:xfrm>
        </p:spPr>
        <p:txBody>
          <a:bodyPr/>
          <a:lstStyle/>
          <a:p>
            <a:r>
              <a:rPr lang="pl-PL" altLang="pl-PL" sz="4000" b="1" i="1" dirty="0" err="1"/>
              <a:t>Ethics</a:t>
            </a:r>
            <a:r>
              <a:rPr lang="pl-PL" altLang="pl-PL" sz="4000" b="1" i="1" dirty="0"/>
              <a:t> </a:t>
            </a:r>
            <a:r>
              <a:rPr lang="pl-PL" altLang="pl-PL" sz="4000" b="1" i="1" dirty="0" err="1"/>
              <a:t>is</a:t>
            </a:r>
            <a:r>
              <a:rPr lang="pl-PL" altLang="pl-PL" sz="4000" b="1" i="1" dirty="0"/>
              <a:t> the science of </a:t>
            </a:r>
            <a:r>
              <a:rPr lang="pl-PL" altLang="pl-PL" sz="4000" b="1" i="1" dirty="0" err="1"/>
              <a:t>how</a:t>
            </a:r>
            <a:r>
              <a:rPr lang="pl-PL" altLang="pl-PL" sz="4000" b="1" i="1" dirty="0"/>
              <a:t> one </a:t>
            </a:r>
            <a:r>
              <a:rPr lang="pl-PL" altLang="pl-PL" sz="4000" b="1" i="1" dirty="0" err="1"/>
              <a:t>is</a:t>
            </a:r>
            <a:r>
              <a:rPr lang="pl-PL" altLang="pl-PL" sz="4000" b="1" i="1" dirty="0"/>
              <a:t> </a:t>
            </a:r>
            <a:r>
              <a:rPr lang="pl-PL" altLang="pl-PL" sz="4000" b="1" i="1" dirty="0" err="1"/>
              <a:t>under</a:t>
            </a:r>
            <a:r>
              <a:rPr lang="pl-PL" altLang="pl-PL" sz="4000" b="1" i="1" dirty="0"/>
              <a:t> </a:t>
            </a:r>
            <a:r>
              <a:rPr lang="pl-PL" altLang="pl-PL" sz="4000" b="1" i="1" dirty="0" err="1"/>
              <a:t>obligation</a:t>
            </a:r>
            <a:r>
              <a:rPr lang="pl-PL" altLang="pl-PL" sz="4000" b="1" i="1" dirty="0"/>
              <a:t> </a:t>
            </a:r>
            <a:r>
              <a:rPr lang="pl-PL" altLang="pl-PL" sz="4000" b="1" i="1" dirty="0" err="1"/>
              <a:t>without</a:t>
            </a:r>
            <a:r>
              <a:rPr lang="pl-PL" altLang="pl-PL" sz="4000" b="1" i="1" dirty="0"/>
              <a:t> </a:t>
            </a:r>
            <a:r>
              <a:rPr lang="pl-PL" altLang="pl-PL" sz="4000" b="1" i="1" dirty="0" err="1"/>
              <a:t>regard</a:t>
            </a:r>
            <a:r>
              <a:rPr lang="pl-PL" altLang="pl-PL" sz="4000" b="1" i="1" dirty="0"/>
              <a:t> for </a:t>
            </a:r>
            <a:r>
              <a:rPr lang="pl-PL" altLang="pl-PL" sz="4000" b="1" i="1" dirty="0" err="1"/>
              <a:t>any</a:t>
            </a:r>
            <a:r>
              <a:rPr lang="pl-PL" altLang="pl-PL" sz="4000" b="1" i="1" dirty="0"/>
              <a:t> </a:t>
            </a:r>
            <a:r>
              <a:rPr lang="pl-PL" altLang="pl-PL" sz="4000" b="1" i="1" dirty="0" err="1"/>
              <a:t>possible</a:t>
            </a:r>
            <a:r>
              <a:rPr lang="pl-PL" altLang="pl-PL" sz="4000" b="1" i="1" dirty="0"/>
              <a:t> </a:t>
            </a:r>
            <a:r>
              <a:rPr lang="pl-PL" altLang="pl-PL" sz="4000" b="1" i="1" dirty="0" err="1"/>
              <a:t>external</a:t>
            </a:r>
            <a:r>
              <a:rPr lang="pl-PL" altLang="pl-PL" sz="4000" b="1" i="1" dirty="0"/>
              <a:t> </a:t>
            </a:r>
            <a:r>
              <a:rPr lang="pl-PL" altLang="pl-PL" sz="4000" b="1" i="1" dirty="0" err="1"/>
              <a:t>lawgiving</a:t>
            </a:r>
            <a:endParaRPr lang="pl-PL" dirty="0"/>
          </a:p>
        </p:txBody>
      </p:sp>
      <p:sp>
        <p:nvSpPr>
          <p:cNvPr id="3" name="Symbol zastępczy tekstu 2"/>
          <p:cNvSpPr>
            <a:spLocks noGrp="1"/>
          </p:cNvSpPr>
          <p:nvPr>
            <p:ph type="body" idx="1"/>
          </p:nvPr>
        </p:nvSpPr>
        <p:spPr/>
        <p:txBody>
          <a:bodyPr/>
          <a:lstStyle/>
          <a:p>
            <a:r>
              <a:rPr lang="pl-PL" altLang="pl-PL" sz="4000" dirty="0"/>
              <a:t>Immanuel Kant</a:t>
            </a:r>
          </a:p>
          <a:p>
            <a:endParaRPr lang="pl-PL" dirty="0"/>
          </a:p>
        </p:txBody>
      </p:sp>
    </p:spTree>
    <p:extLst>
      <p:ext uri="{BB962C8B-B14F-4D97-AF65-F5344CB8AC3E}">
        <p14:creationId xmlns:p14="http://schemas.microsoft.com/office/powerpoint/2010/main" val="325947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ole tekstowe 3"/>
          <p:cNvSpPr txBox="1">
            <a:spLocks noChangeArrowheads="1"/>
          </p:cNvSpPr>
          <p:nvPr/>
        </p:nvSpPr>
        <p:spPr bwMode="auto">
          <a:xfrm>
            <a:off x="503238" y="260350"/>
            <a:ext cx="813752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l-PL" altLang="pl-PL" dirty="0">
                <a:latin typeface="Arial" pitchFamily="34" charset="0"/>
                <a:cs typeface="Arial" pitchFamily="34" charset="0"/>
              </a:rPr>
              <a:t> </a:t>
            </a:r>
            <a:r>
              <a:rPr lang="pl-PL" altLang="pl-PL" b="1" dirty="0">
                <a:solidFill>
                  <a:schemeClr val="tx2"/>
                </a:solidFill>
                <a:latin typeface="Arial" pitchFamily="34" charset="0"/>
                <a:cs typeface="Arial" pitchFamily="34" charset="0"/>
              </a:rPr>
              <a:t>24 January 2011</a:t>
            </a:r>
            <a:endParaRPr lang="pl-PL" altLang="pl-PL" dirty="0">
              <a:solidFill>
                <a:schemeClr val="tx2"/>
              </a:solidFill>
              <a:latin typeface="Arial" pitchFamily="34" charset="0"/>
              <a:cs typeface="Arial" pitchFamily="34" charset="0"/>
            </a:endParaRPr>
          </a:p>
          <a:p>
            <a:r>
              <a:rPr lang="pl-PL" altLang="pl-PL" dirty="0">
                <a:solidFill>
                  <a:schemeClr val="tx2"/>
                </a:solidFill>
                <a:latin typeface="Arial" pitchFamily="34" charset="0"/>
                <a:cs typeface="Arial" pitchFamily="34" charset="0"/>
              </a:rPr>
              <a:t> </a:t>
            </a:r>
          </a:p>
          <a:p>
            <a:pPr algn="ctr"/>
            <a:r>
              <a:rPr lang="pl-PL" altLang="pl-PL" dirty="0" err="1">
                <a:solidFill>
                  <a:schemeClr val="tx2"/>
                </a:solidFill>
                <a:latin typeface="Arial Black" pitchFamily="34" charset="0"/>
                <a:cs typeface="Arial" pitchFamily="34" charset="0"/>
              </a:rPr>
              <a:t>Polish</a:t>
            </a:r>
            <a:r>
              <a:rPr lang="pl-PL" altLang="pl-PL" dirty="0">
                <a:solidFill>
                  <a:schemeClr val="tx2"/>
                </a:solidFill>
                <a:latin typeface="Arial Black" pitchFamily="34" charset="0"/>
                <a:cs typeface="Arial" pitchFamily="34" charset="0"/>
              </a:rPr>
              <a:t> </a:t>
            </a:r>
            <a:r>
              <a:rPr lang="pl-PL" altLang="pl-PL" dirty="0" err="1">
                <a:solidFill>
                  <a:schemeClr val="tx2"/>
                </a:solidFill>
                <a:latin typeface="Arial Black" pitchFamily="34" charset="0"/>
                <a:cs typeface="Arial" pitchFamily="34" charset="0"/>
              </a:rPr>
              <a:t>academy</a:t>
            </a:r>
            <a:r>
              <a:rPr lang="pl-PL" altLang="pl-PL" dirty="0">
                <a:solidFill>
                  <a:schemeClr val="tx2"/>
                </a:solidFill>
                <a:latin typeface="Arial Black" pitchFamily="34" charset="0"/>
                <a:cs typeface="Arial" pitchFamily="34" charset="0"/>
              </a:rPr>
              <a:t> </a:t>
            </a:r>
            <a:r>
              <a:rPr lang="pl-PL" altLang="pl-PL" dirty="0" err="1">
                <a:solidFill>
                  <a:schemeClr val="tx2"/>
                </a:solidFill>
                <a:latin typeface="Arial Black" pitchFamily="34" charset="0"/>
                <a:cs typeface="Arial" pitchFamily="34" charset="0"/>
              </a:rPr>
              <a:t>is</a:t>
            </a:r>
            <a:r>
              <a:rPr lang="pl-PL" altLang="pl-PL" dirty="0">
                <a:solidFill>
                  <a:schemeClr val="tx2"/>
                </a:solidFill>
                <a:latin typeface="Arial Black" pitchFamily="34" charset="0"/>
                <a:cs typeface="Arial" pitchFamily="34" charset="0"/>
              </a:rPr>
              <a:t> to </a:t>
            </a:r>
            <a:r>
              <a:rPr lang="pl-PL" altLang="pl-PL" dirty="0" err="1">
                <a:solidFill>
                  <a:schemeClr val="tx2"/>
                </a:solidFill>
                <a:latin typeface="Arial Black" pitchFamily="34" charset="0"/>
                <a:cs typeface="Arial" pitchFamily="34" charset="0"/>
              </a:rPr>
              <a:t>establish</a:t>
            </a:r>
            <a:r>
              <a:rPr lang="pl-PL" altLang="pl-PL" dirty="0">
                <a:solidFill>
                  <a:schemeClr val="tx2"/>
                </a:solidFill>
                <a:latin typeface="Arial Black" pitchFamily="34" charset="0"/>
                <a:cs typeface="Arial" pitchFamily="34" charset="0"/>
              </a:rPr>
              <a:t> a </a:t>
            </a:r>
            <a:r>
              <a:rPr lang="pl-PL" altLang="pl-PL" dirty="0" err="1">
                <a:solidFill>
                  <a:schemeClr val="tx2"/>
                </a:solidFill>
                <a:latin typeface="Arial Black" pitchFamily="34" charset="0"/>
                <a:cs typeface="Arial" pitchFamily="34" charset="0"/>
              </a:rPr>
              <a:t>national</a:t>
            </a:r>
            <a:r>
              <a:rPr lang="pl-PL" altLang="pl-PL" dirty="0">
                <a:solidFill>
                  <a:schemeClr val="tx2"/>
                </a:solidFill>
                <a:latin typeface="Arial Black" pitchFamily="34" charset="0"/>
                <a:cs typeface="Arial" pitchFamily="34" charset="0"/>
              </a:rPr>
              <a:t> </a:t>
            </a:r>
            <a:r>
              <a:rPr lang="pl-PL" altLang="pl-PL" dirty="0" err="1">
                <a:solidFill>
                  <a:schemeClr val="tx2"/>
                </a:solidFill>
                <a:latin typeface="Arial Black" pitchFamily="34" charset="0"/>
                <a:cs typeface="Arial" pitchFamily="34" charset="0"/>
              </a:rPr>
              <a:t>commission</a:t>
            </a:r>
            <a:r>
              <a:rPr lang="pl-PL" altLang="pl-PL" dirty="0">
                <a:solidFill>
                  <a:schemeClr val="tx2"/>
                </a:solidFill>
                <a:latin typeface="Arial Black" pitchFamily="34" charset="0"/>
                <a:cs typeface="Arial" pitchFamily="34" charset="0"/>
              </a:rPr>
              <a:t> on </a:t>
            </a:r>
            <a:r>
              <a:rPr lang="pl-PL" altLang="pl-PL" dirty="0" err="1">
                <a:solidFill>
                  <a:schemeClr val="tx2"/>
                </a:solidFill>
                <a:latin typeface="Arial Black" pitchFamily="34" charset="0"/>
                <a:cs typeface="Arial" pitchFamily="34" charset="0"/>
              </a:rPr>
              <a:t>research</a:t>
            </a:r>
            <a:r>
              <a:rPr lang="pl-PL" altLang="pl-PL" dirty="0">
                <a:solidFill>
                  <a:schemeClr val="tx2"/>
                </a:solidFill>
                <a:latin typeface="Arial Black" pitchFamily="34" charset="0"/>
                <a:cs typeface="Arial" pitchFamily="34" charset="0"/>
              </a:rPr>
              <a:t> </a:t>
            </a:r>
            <a:r>
              <a:rPr lang="pl-PL" altLang="pl-PL" dirty="0" err="1">
                <a:solidFill>
                  <a:schemeClr val="tx2"/>
                </a:solidFill>
                <a:latin typeface="Arial Black" pitchFamily="34" charset="0"/>
                <a:cs typeface="Arial" pitchFamily="34" charset="0"/>
              </a:rPr>
              <a:t>ethics</a:t>
            </a:r>
            <a:endParaRPr lang="pl-PL" altLang="pl-PL" dirty="0">
              <a:solidFill>
                <a:schemeClr val="tx2"/>
              </a:solidFill>
              <a:latin typeface="Arial" pitchFamily="34" charset="0"/>
              <a:cs typeface="Arial" pitchFamily="34" charset="0"/>
            </a:endParaRPr>
          </a:p>
          <a:p>
            <a:r>
              <a:rPr lang="pl-PL" altLang="pl-PL" b="1" dirty="0" err="1">
                <a:solidFill>
                  <a:schemeClr val="accent1">
                    <a:lumMod val="60000"/>
                    <a:lumOff val="40000"/>
                  </a:schemeClr>
                </a:solidFill>
                <a:latin typeface="Arial" pitchFamily="34" charset="0"/>
                <a:cs typeface="Arial" pitchFamily="34" charset="0"/>
              </a:rPr>
              <a:t>Ned</a:t>
            </a:r>
            <a:r>
              <a:rPr lang="pl-PL" altLang="pl-PL" b="1" dirty="0">
                <a:solidFill>
                  <a:schemeClr val="accent1">
                    <a:lumMod val="60000"/>
                    <a:lumOff val="40000"/>
                  </a:schemeClr>
                </a:solidFill>
                <a:latin typeface="Arial" pitchFamily="34" charset="0"/>
                <a:cs typeface="Arial" pitchFamily="34" charset="0"/>
              </a:rPr>
              <a:t> Stafford</a:t>
            </a:r>
            <a:endParaRPr lang="pl-PL" altLang="pl-PL" dirty="0">
              <a:solidFill>
                <a:schemeClr val="accent1">
                  <a:lumMod val="60000"/>
                  <a:lumOff val="40000"/>
                </a:schemeClr>
              </a:solidFill>
              <a:latin typeface="Arial" pitchFamily="34" charset="0"/>
              <a:cs typeface="Arial" pitchFamily="34" charset="0"/>
            </a:endParaRPr>
          </a:p>
          <a:p>
            <a:r>
              <a:rPr lang="pl-PL" altLang="pl-PL" dirty="0">
                <a:latin typeface="Arial" pitchFamily="34" charset="0"/>
                <a:cs typeface="Arial" pitchFamily="34" charset="0"/>
              </a:rPr>
              <a:t> </a:t>
            </a:r>
          </a:p>
          <a:p>
            <a:pPr algn="just"/>
            <a:r>
              <a:rPr lang="pl-PL" altLang="pl-PL" dirty="0">
                <a:latin typeface="Arial" pitchFamily="34" charset="0"/>
                <a:cs typeface="Arial" pitchFamily="34" charset="0"/>
              </a:rPr>
              <a:t>The </a:t>
            </a:r>
            <a:r>
              <a:rPr lang="pl-PL" altLang="pl-PL" dirty="0" err="1">
                <a:latin typeface="Arial" pitchFamily="34" charset="0"/>
                <a:cs typeface="Arial" pitchFamily="34" charset="0"/>
              </a:rPr>
              <a:t>Polish</a:t>
            </a:r>
            <a:r>
              <a:rPr lang="pl-PL" altLang="pl-PL" dirty="0">
                <a:latin typeface="Arial" pitchFamily="34" charset="0"/>
                <a:cs typeface="Arial" pitchFamily="34" charset="0"/>
              </a:rPr>
              <a:t> </a:t>
            </a:r>
            <a:r>
              <a:rPr lang="pl-PL" altLang="pl-PL" dirty="0" err="1">
                <a:latin typeface="Arial" pitchFamily="34" charset="0"/>
                <a:cs typeface="Arial" pitchFamily="34" charset="0"/>
              </a:rPr>
              <a:t>Academy</a:t>
            </a:r>
            <a:r>
              <a:rPr lang="pl-PL" altLang="pl-PL" dirty="0">
                <a:latin typeface="Arial" pitchFamily="34" charset="0"/>
                <a:cs typeface="Arial" pitchFamily="34" charset="0"/>
              </a:rPr>
              <a:t> of </a:t>
            </a:r>
            <a:r>
              <a:rPr lang="pl-PL" altLang="pl-PL" dirty="0" err="1">
                <a:latin typeface="Arial" pitchFamily="34" charset="0"/>
                <a:cs typeface="Arial" pitchFamily="34" charset="0"/>
              </a:rPr>
              <a:t>Sciences</a:t>
            </a:r>
            <a:r>
              <a:rPr lang="pl-PL" altLang="pl-PL" dirty="0">
                <a:latin typeface="Arial" pitchFamily="34" charset="0"/>
                <a:cs typeface="Arial" pitchFamily="34" charset="0"/>
              </a:rPr>
              <a:t> </a:t>
            </a:r>
            <a:r>
              <a:rPr lang="pl-PL" altLang="pl-PL" dirty="0" err="1">
                <a:latin typeface="Arial" pitchFamily="34" charset="0"/>
                <a:cs typeface="Arial" pitchFamily="34" charset="0"/>
              </a:rPr>
              <a:t>has</a:t>
            </a:r>
            <a:r>
              <a:rPr lang="pl-PL" altLang="pl-PL" dirty="0">
                <a:latin typeface="Arial" pitchFamily="34" charset="0"/>
                <a:cs typeface="Arial" pitchFamily="34" charset="0"/>
              </a:rPr>
              <a:t> </a:t>
            </a:r>
            <a:r>
              <a:rPr lang="pl-PL" altLang="pl-PL" dirty="0" err="1">
                <a:latin typeface="Arial" pitchFamily="34" charset="0"/>
                <a:cs typeface="Arial" pitchFamily="34" charset="0"/>
              </a:rPr>
              <a:t>taken</a:t>
            </a:r>
            <a:r>
              <a:rPr lang="pl-PL" altLang="pl-PL" dirty="0">
                <a:latin typeface="Arial" pitchFamily="34" charset="0"/>
                <a:cs typeface="Arial" pitchFamily="34" charset="0"/>
              </a:rPr>
              <a:t> </a:t>
            </a:r>
            <a:r>
              <a:rPr lang="pl-PL" altLang="pl-PL" dirty="0" err="1">
                <a:latin typeface="Arial" pitchFamily="34" charset="0"/>
                <a:cs typeface="Arial" pitchFamily="34" charset="0"/>
              </a:rPr>
              <a:t>steps</a:t>
            </a:r>
            <a:r>
              <a:rPr lang="pl-PL" altLang="pl-PL" dirty="0">
                <a:latin typeface="Arial" pitchFamily="34" charset="0"/>
                <a:cs typeface="Arial" pitchFamily="34" charset="0"/>
              </a:rPr>
              <a:t> to </a:t>
            </a:r>
            <a:r>
              <a:rPr lang="pl-PL" altLang="pl-PL" dirty="0" err="1">
                <a:latin typeface="Arial" pitchFamily="34" charset="0"/>
                <a:cs typeface="Arial" pitchFamily="34" charset="0"/>
              </a:rPr>
              <a:t>establish</a:t>
            </a:r>
            <a:r>
              <a:rPr lang="pl-PL" altLang="pl-PL" dirty="0">
                <a:latin typeface="Arial" pitchFamily="34" charset="0"/>
                <a:cs typeface="Arial" pitchFamily="34" charset="0"/>
              </a:rPr>
              <a:t> a </a:t>
            </a:r>
            <a:r>
              <a:rPr lang="pl-PL" altLang="pl-PL" dirty="0" err="1">
                <a:latin typeface="Arial" pitchFamily="34" charset="0"/>
                <a:cs typeface="Arial" pitchFamily="34" charset="0"/>
              </a:rPr>
              <a:t>national</a:t>
            </a:r>
            <a:r>
              <a:rPr lang="pl-PL" altLang="pl-PL" dirty="0">
                <a:latin typeface="Arial" pitchFamily="34" charset="0"/>
                <a:cs typeface="Arial" pitchFamily="34" charset="0"/>
              </a:rPr>
              <a:t> </a:t>
            </a:r>
            <a:r>
              <a:rPr lang="pl-PL" altLang="pl-PL" dirty="0" err="1">
                <a:latin typeface="Arial" pitchFamily="34" charset="0"/>
                <a:cs typeface="Arial" pitchFamily="34" charset="0"/>
              </a:rPr>
              <a:t>commission</a:t>
            </a:r>
            <a:r>
              <a:rPr lang="pl-PL" altLang="pl-PL" dirty="0">
                <a:latin typeface="Arial" pitchFamily="34" charset="0"/>
                <a:cs typeface="Arial" pitchFamily="34" charset="0"/>
              </a:rPr>
              <a:t> for </a:t>
            </a:r>
            <a:r>
              <a:rPr lang="pl-PL" altLang="pl-PL" dirty="0" err="1">
                <a:latin typeface="Arial" pitchFamily="34" charset="0"/>
                <a:cs typeface="Arial" pitchFamily="34" charset="0"/>
              </a:rPr>
              <a:t>research</a:t>
            </a:r>
            <a:r>
              <a:rPr lang="pl-PL" altLang="pl-PL" dirty="0">
                <a:latin typeface="Arial" pitchFamily="34" charset="0"/>
                <a:cs typeface="Arial" pitchFamily="34" charset="0"/>
              </a:rPr>
              <a:t> </a:t>
            </a:r>
            <a:r>
              <a:rPr lang="pl-PL" altLang="pl-PL" dirty="0" err="1">
                <a:latin typeface="Arial" pitchFamily="34" charset="0"/>
                <a:cs typeface="Arial" pitchFamily="34" charset="0"/>
              </a:rPr>
              <a:t>ethics</a:t>
            </a:r>
            <a:r>
              <a:rPr lang="pl-PL" altLang="pl-PL" dirty="0">
                <a:latin typeface="Arial" pitchFamily="34" charset="0"/>
                <a:cs typeface="Arial" pitchFamily="34" charset="0"/>
              </a:rPr>
              <a:t>, </a:t>
            </a:r>
            <a:r>
              <a:rPr lang="pl-PL" altLang="pl-PL" dirty="0" err="1">
                <a:latin typeface="Arial" pitchFamily="34" charset="0"/>
                <a:cs typeface="Arial" pitchFamily="34" charset="0"/>
              </a:rPr>
              <a:t>which</a:t>
            </a:r>
            <a:r>
              <a:rPr lang="pl-PL" altLang="pl-PL" dirty="0">
                <a:latin typeface="Arial" pitchFamily="34" charset="0"/>
                <a:cs typeface="Arial" pitchFamily="34" charset="0"/>
              </a:rPr>
              <a:t> </a:t>
            </a:r>
            <a:r>
              <a:rPr lang="pl-PL" altLang="pl-PL" dirty="0" err="1">
                <a:latin typeface="Arial" pitchFamily="34" charset="0"/>
                <a:cs typeface="Arial" pitchFamily="34" charset="0"/>
              </a:rPr>
              <a:t>will</a:t>
            </a:r>
            <a:r>
              <a:rPr lang="pl-PL" altLang="pl-PL" dirty="0">
                <a:latin typeface="Arial" pitchFamily="34" charset="0"/>
                <a:cs typeface="Arial" pitchFamily="34" charset="0"/>
              </a:rPr>
              <a:t> </a:t>
            </a:r>
            <a:r>
              <a:rPr lang="pl-PL" altLang="pl-PL" dirty="0" err="1">
                <a:latin typeface="Arial" pitchFamily="34" charset="0"/>
                <a:cs typeface="Arial" pitchFamily="34" charset="0"/>
              </a:rPr>
              <a:t>make</a:t>
            </a:r>
            <a:r>
              <a:rPr lang="pl-PL" altLang="pl-PL" dirty="0">
                <a:latin typeface="Arial" pitchFamily="34" charset="0"/>
                <a:cs typeface="Arial" pitchFamily="34" charset="0"/>
              </a:rPr>
              <a:t> Poland </a:t>
            </a:r>
            <a:r>
              <a:rPr lang="pl-PL" altLang="pl-PL" dirty="0" err="1">
                <a:latin typeface="Arial" pitchFamily="34" charset="0"/>
                <a:cs typeface="Arial" pitchFamily="34" charset="0"/>
              </a:rPr>
              <a:t>among</a:t>
            </a:r>
            <a:r>
              <a:rPr lang="pl-PL" altLang="pl-PL" dirty="0">
                <a:latin typeface="Arial" pitchFamily="34" charset="0"/>
                <a:cs typeface="Arial" pitchFamily="34" charset="0"/>
              </a:rPr>
              <a:t> the </a:t>
            </a:r>
            <a:r>
              <a:rPr lang="pl-PL" altLang="pl-PL" dirty="0" err="1">
                <a:latin typeface="Arial" pitchFamily="34" charset="0"/>
                <a:cs typeface="Arial" pitchFamily="34" charset="0"/>
              </a:rPr>
              <a:t>first</a:t>
            </a:r>
            <a:r>
              <a:rPr lang="pl-PL" altLang="pl-PL" dirty="0">
                <a:latin typeface="Arial" pitchFamily="34" charset="0"/>
                <a:cs typeface="Arial" pitchFamily="34" charset="0"/>
              </a:rPr>
              <a:t> </a:t>
            </a:r>
            <a:r>
              <a:rPr lang="pl-PL" altLang="pl-PL" dirty="0" err="1">
                <a:latin typeface="Arial" pitchFamily="34" charset="0"/>
                <a:cs typeface="Arial" pitchFamily="34" charset="0"/>
              </a:rPr>
              <a:t>countries</a:t>
            </a:r>
            <a:r>
              <a:rPr lang="pl-PL" altLang="pl-PL" dirty="0">
                <a:latin typeface="Arial" pitchFamily="34" charset="0"/>
                <a:cs typeface="Arial" pitchFamily="34" charset="0"/>
              </a:rPr>
              <a:t> in </a:t>
            </a:r>
            <a:r>
              <a:rPr lang="pl-PL" altLang="pl-PL" dirty="0" err="1">
                <a:latin typeface="Arial" pitchFamily="34" charset="0"/>
                <a:cs typeface="Arial" pitchFamily="34" charset="0"/>
              </a:rPr>
              <a:t>eastern</a:t>
            </a:r>
            <a:r>
              <a:rPr lang="pl-PL" altLang="pl-PL" dirty="0">
                <a:latin typeface="Arial" pitchFamily="34" charset="0"/>
                <a:cs typeface="Arial" pitchFamily="34" charset="0"/>
              </a:rPr>
              <a:t> Europe to </a:t>
            </a:r>
            <a:r>
              <a:rPr lang="pl-PL" altLang="pl-PL" dirty="0" err="1">
                <a:latin typeface="Arial" pitchFamily="34" charset="0"/>
                <a:cs typeface="Arial" pitchFamily="34" charset="0"/>
              </a:rPr>
              <a:t>have</a:t>
            </a:r>
            <a:r>
              <a:rPr lang="pl-PL" altLang="pl-PL" dirty="0">
                <a:latin typeface="Arial" pitchFamily="34" charset="0"/>
                <a:cs typeface="Arial" pitchFamily="34" charset="0"/>
              </a:rPr>
              <a:t> </a:t>
            </a:r>
            <a:r>
              <a:rPr lang="pl-PL" altLang="pl-PL" dirty="0" err="1">
                <a:latin typeface="Arial" pitchFamily="34" charset="0"/>
                <a:cs typeface="Arial" pitchFamily="34" charset="0"/>
              </a:rPr>
              <a:t>such</a:t>
            </a:r>
            <a:r>
              <a:rPr lang="pl-PL" altLang="pl-PL" dirty="0">
                <a:latin typeface="Arial" pitchFamily="34" charset="0"/>
                <a:cs typeface="Arial" pitchFamily="34" charset="0"/>
              </a:rPr>
              <a:t> a </a:t>
            </a:r>
            <a:r>
              <a:rPr lang="pl-PL" altLang="pl-PL" dirty="0" err="1">
                <a:latin typeface="Arial" pitchFamily="34" charset="0"/>
                <a:cs typeface="Arial" pitchFamily="34" charset="0"/>
              </a:rPr>
              <a:t>commission</a:t>
            </a:r>
            <a:r>
              <a:rPr lang="pl-PL" altLang="pl-PL" dirty="0">
                <a:latin typeface="Arial" pitchFamily="34" charset="0"/>
                <a:cs typeface="Arial" pitchFamily="34" charset="0"/>
              </a:rPr>
              <a:t> and one of </a:t>
            </a:r>
            <a:r>
              <a:rPr lang="pl-PL" altLang="pl-PL" dirty="0" err="1">
                <a:latin typeface="Arial" pitchFamily="34" charset="0"/>
                <a:cs typeface="Arial" pitchFamily="34" charset="0"/>
              </a:rPr>
              <a:t>only</a:t>
            </a:r>
            <a:r>
              <a:rPr lang="pl-PL" altLang="pl-PL" dirty="0">
                <a:latin typeface="Arial" pitchFamily="34" charset="0"/>
                <a:cs typeface="Arial" pitchFamily="34" charset="0"/>
              </a:rPr>
              <a:t> a </a:t>
            </a:r>
            <a:r>
              <a:rPr lang="pl-PL" altLang="pl-PL" dirty="0" err="1">
                <a:latin typeface="Arial" pitchFamily="34" charset="0"/>
                <a:cs typeface="Arial" pitchFamily="34" charset="0"/>
              </a:rPr>
              <a:t>handful</a:t>
            </a:r>
            <a:r>
              <a:rPr lang="pl-PL" altLang="pl-PL" dirty="0">
                <a:latin typeface="Arial" pitchFamily="34" charset="0"/>
                <a:cs typeface="Arial" pitchFamily="34" charset="0"/>
              </a:rPr>
              <a:t> in the </a:t>
            </a:r>
            <a:r>
              <a:rPr lang="pl-PL" altLang="pl-PL" dirty="0" err="1">
                <a:latin typeface="Arial" pitchFamily="34" charset="0"/>
                <a:cs typeface="Arial" pitchFamily="34" charset="0"/>
              </a:rPr>
              <a:t>European</a:t>
            </a:r>
            <a:r>
              <a:rPr lang="pl-PL" altLang="pl-PL" dirty="0">
                <a:latin typeface="Arial" pitchFamily="34" charset="0"/>
                <a:cs typeface="Arial" pitchFamily="34" charset="0"/>
              </a:rPr>
              <a:t> Union. </a:t>
            </a:r>
          </a:p>
          <a:p>
            <a:pPr algn="just"/>
            <a:r>
              <a:rPr lang="pl-PL" altLang="pl-PL" dirty="0">
                <a:latin typeface="Arial" pitchFamily="34" charset="0"/>
                <a:cs typeface="Arial" pitchFamily="34" charset="0"/>
              </a:rPr>
              <a:t>The </a:t>
            </a:r>
            <a:r>
              <a:rPr lang="pl-PL" altLang="pl-PL" dirty="0" err="1">
                <a:latin typeface="Arial" pitchFamily="34" charset="0"/>
                <a:cs typeface="Arial" pitchFamily="34" charset="0"/>
              </a:rPr>
              <a:t>academy</a:t>
            </a:r>
            <a:r>
              <a:rPr lang="pl-PL" altLang="pl-PL" dirty="0">
                <a:latin typeface="Arial" pitchFamily="34" charset="0"/>
                <a:cs typeface="Arial" pitchFamily="34" charset="0"/>
              </a:rPr>
              <a:t> </a:t>
            </a:r>
            <a:r>
              <a:rPr lang="pl-PL" altLang="pl-PL" dirty="0" err="1">
                <a:latin typeface="Arial" pitchFamily="34" charset="0"/>
                <a:cs typeface="Arial" pitchFamily="34" charset="0"/>
              </a:rPr>
              <a:t>received</a:t>
            </a:r>
            <a:r>
              <a:rPr lang="pl-PL" altLang="pl-PL" dirty="0">
                <a:latin typeface="Arial" pitchFamily="34" charset="0"/>
                <a:cs typeface="Arial" pitchFamily="34" charset="0"/>
              </a:rPr>
              <a:t> the </a:t>
            </a:r>
            <a:r>
              <a:rPr lang="pl-PL" altLang="pl-PL" dirty="0" err="1">
                <a:latin typeface="Arial" pitchFamily="34" charset="0"/>
                <a:cs typeface="Arial" pitchFamily="34" charset="0"/>
              </a:rPr>
              <a:t>mandate</a:t>
            </a:r>
            <a:r>
              <a:rPr lang="pl-PL" altLang="pl-PL" dirty="0">
                <a:latin typeface="Arial" pitchFamily="34" charset="0"/>
                <a:cs typeface="Arial" pitchFamily="34" charset="0"/>
              </a:rPr>
              <a:t> to </a:t>
            </a:r>
            <a:r>
              <a:rPr lang="pl-PL" altLang="pl-PL" dirty="0" err="1">
                <a:latin typeface="Arial" pitchFamily="34" charset="0"/>
                <a:cs typeface="Arial" pitchFamily="34" charset="0"/>
              </a:rPr>
              <a:t>found</a:t>
            </a:r>
            <a:r>
              <a:rPr lang="pl-PL" altLang="pl-PL" dirty="0">
                <a:latin typeface="Arial" pitchFamily="34" charset="0"/>
                <a:cs typeface="Arial" pitchFamily="34" charset="0"/>
              </a:rPr>
              <a:t> the </a:t>
            </a:r>
            <a:r>
              <a:rPr lang="pl-PL" altLang="pl-PL" dirty="0" err="1">
                <a:latin typeface="Arial" pitchFamily="34" charset="0"/>
                <a:cs typeface="Arial" pitchFamily="34" charset="0"/>
              </a:rPr>
              <a:t>ethics</a:t>
            </a:r>
            <a:r>
              <a:rPr lang="pl-PL" altLang="pl-PL" dirty="0">
                <a:latin typeface="Arial" pitchFamily="34" charset="0"/>
                <a:cs typeface="Arial" pitchFamily="34" charset="0"/>
              </a:rPr>
              <a:t> </a:t>
            </a:r>
            <a:r>
              <a:rPr lang="pl-PL" altLang="pl-PL" dirty="0" err="1">
                <a:latin typeface="Arial" pitchFamily="34" charset="0"/>
                <a:cs typeface="Arial" pitchFamily="34" charset="0"/>
              </a:rPr>
              <a:t>commission</a:t>
            </a:r>
            <a:r>
              <a:rPr lang="pl-PL" altLang="pl-PL" dirty="0">
                <a:latin typeface="Arial" pitchFamily="34" charset="0"/>
                <a:cs typeface="Arial" pitchFamily="34" charset="0"/>
              </a:rPr>
              <a:t> from </a:t>
            </a:r>
            <a:r>
              <a:rPr lang="pl-PL" altLang="pl-PL" dirty="0" err="1">
                <a:latin typeface="Arial" pitchFamily="34" charset="0"/>
                <a:cs typeface="Arial" pitchFamily="34" charset="0"/>
              </a:rPr>
              <a:t>Poland's</a:t>
            </a:r>
            <a:r>
              <a:rPr lang="pl-PL" altLang="pl-PL" dirty="0">
                <a:latin typeface="Arial" pitchFamily="34" charset="0"/>
                <a:cs typeface="Arial" pitchFamily="34" charset="0"/>
              </a:rPr>
              <a:t> </a:t>
            </a:r>
            <a:r>
              <a:rPr lang="pl-PL" altLang="pl-PL" dirty="0" err="1">
                <a:latin typeface="Arial" pitchFamily="34" charset="0"/>
                <a:cs typeface="Arial" pitchFamily="34" charset="0"/>
              </a:rPr>
              <a:t>parliament</a:t>
            </a:r>
            <a:r>
              <a:rPr lang="pl-PL" altLang="pl-PL" dirty="0">
                <a:latin typeface="Arial" pitchFamily="34" charset="0"/>
                <a:cs typeface="Arial" pitchFamily="34" charset="0"/>
              </a:rPr>
              <a:t>, </a:t>
            </a:r>
            <a:r>
              <a:rPr lang="pl-PL" altLang="pl-PL" dirty="0" err="1">
                <a:latin typeface="Arial" pitchFamily="34" charset="0"/>
                <a:cs typeface="Arial" pitchFamily="34" charset="0"/>
              </a:rPr>
              <a:t>which</a:t>
            </a:r>
            <a:r>
              <a:rPr lang="pl-PL" altLang="pl-PL" dirty="0">
                <a:latin typeface="Arial" pitchFamily="34" charset="0"/>
                <a:cs typeface="Arial" pitchFamily="34" charset="0"/>
              </a:rPr>
              <a:t> </a:t>
            </a:r>
            <a:r>
              <a:rPr lang="pl-PL" altLang="pl-PL" dirty="0" err="1">
                <a:latin typeface="Arial" pitchFamily="34" charset="0"/>
                <a:cs typeface="Arial" pitchFamily="34" charset="0"/>
              </a:rPr>
              <a:t>last</a:t>
            </a:r>
            <a:r>
              <a:rPr lang="pl-PL" altLang="pl-PL" dirty="0">
                <a:latin typeface="Arial" pitchFamily="34" charset="0"/>
                <a:cs typeface="Arial" pitchFamily="34" charset="0"/>
              </a:rPr>
              <a:t> </a:t>
            </a:r>
            <a:r>
              <a:rPr lang="pl-PL" altLang="pl-PL" dirty="0" err="1">
                <a:latin typeface="Arial" pitchFamily="34" charset="0"/>
                <a:cs typeface="Arial" pitchFamily="34" charset="0"/>
              </a:rPr>
              <a:t>autumn</a:t>
            </a:r>
            <a:r>
              <a:rPr lang="pl-PL" altLang="pl-PL" dirty="0">
                <a:latin typeface="Arial" pitchFamily="34" charset="0"/>
                <a:cs typeface="Arial" pitchFamily="34" charset="0"/>
              </a:rPr>
              <a:t> </a:t>
            </a:r>
            <a:r>
              <a:rPr lang="pl-PL" altLang="pl-PL" dirty="0" err="1">
                <a:latin typeface="Arial" pitchFamily="34" charset="0"/>
                <a:cs typeface="Arial" pitchFamily="34" charset="0"/>
              </a:rPr>
              <a:t>adopted</a:t>
            </a:r>
            <a:r>
              <a:rPr lang="pl-PL" altLang="pl-PL" dirty="0">
                <a:latin typeface="Arial" pitchFamily="34" charset="0"/>
                <a:cs typeface="Arial" pitchFamily="34" charset="0"/>
              </a:rPr>
              <a:t> a </a:t>
            </a:r>
            <a:r>
              <a:rPr lang="pl-PL" altLang="pl-PL" dirty="0" err="1">
                <a:latin typeface="Arial" pitchFamily="34" charset="0"/>
                <a:cs typeface="Arial" pitchFamily="34" charset="0"/>
              </a:rPr>
              <a:t>package</a:t>
            </a:r>
            <a:r>
              <a:rPr lang="pl-PL" altLang="pl-PL" dirty="0">
                <a:latin typeface="Arial" pitchFamily="34" charset="0"/>
                <a:cs typeface="Arial" pitchFamily="34" charset="0"/>
              </a:rPr>
              <a:t> of </a:t>
            </a:r>
            <a:r>
              <a:rPr lang="pl-PL" altLang="pl-PL" dirty="0" err="1">
                <a:latin typeface="Arial" pitchFamily="34" charset="0"/>
                <a:cs typeface="Arial" pitchFamily="34" charset="0"/>
              </a:rPr>
              <a:t>new</a:t>
            </a:r>
            <a:r>
              <a:rPr lang="pl-PL" altLang="pl-PL" dirty="0">
                <a:latin typeface="Arial" pitchFamily="34" charset="0"/>
                <a:cs typeface="Arial" pitchFamily="34" charset="0"/>
              </a:rPr>
              <a:t> </a:t>
            </a:r>
            <a:r>
              <a:rPr lang="pl-PL" altLang="pl-PL" dirty="0" err="1">
                <a:latin typeface="Arial" pitchFamily="34" charset="0"/>
                <a:cs typeface="Arial" pitchFamily="34" charset="0"/>
              </a:rPr>
              <a:t>laws</a:t>
            </a:r>
            <a:r>
              <a:rPr lang="pl-PL" altLang="pl-PL" dirty="0">
                <a:latin typeface="Arial" pitchFamily="34" charset="0"/>
                <a:cs typeface="Arial" pitchFamily="34" charset="0"/>
              </a:rPr>
              <a:t> </a:t>
            </a:r>
            <a:r>
              <a:rPr lang="pl-PL" altLang="pl-PL" dirty="0" err="1">
                <a:latin typeface="Arial" pitchFamily="34" charset="0"/>
                <a:cs typeface="Arial" pitchFamily="34" charset="0"/>
              </a:rPr>
              <a:t>aimed</a:t>
            </a:r>
            <a:r>
              <a:rPr lang="pl-PL" altLang="pl-PL" dirty="0">
                <a:latin typeface="Arial" pitchFamily="34" charset="0"/>
                <a:cs typeface="Arial" pitchFamily="34" charset="0"/>
              </a:rPr>
              <a:t> </a:t>
            </a:r>
            <a:r>
              <a:rPr lang="pl-PL" altLang="pl-PL" dirty="0" err="1">
                <a:latin typeface="Arial" pitchFamily="34" charset="0"/>
                <a:cs typeface="Arial" pitchFamily="34" charset="0"/>
              </a:rPr>
              <a:t>at</a:t>
            </a:r>
            <a:r>
              <a:rPr lang="pl-PL" altLang="pl-PL" dirty="0">
                <a:latin typeface="Arial" pitchFamily="34" charset="0"/>
                <a:cs typeface="Arial" pitchFamily="34" charset="0"/>
              </a:rPr>
              <a:t> </a:t>
            </a:r>
            <a:r>
              <a:rPr lang="pl-PL" altLang="pl-PL" dirty="0" err="1">
                <a:latin typeface="Arial" pitchFamily="34" charset="0"/>
                <a:cs typeface="Arial" pitchFamily="34" charset="0"/>
              </a:rPr>
              <a:t>improving</a:t>
            </a:r>
            <a:r>
              <a:rPr lang="pl-PL" altLang="pl-PL" dirty="0">
                <a:latin typeface="Arial" pitchFamily="34" charset="0"/>
                <a:cs typeface="Arial" pitchFamily="34" charset="0"/>
              </a:rPr>
              <a:t> </a:t>
            </a:r>
            <a:r>
              <a:rPr lang="pl-PL" altLang="pl-PL" dirty="0" err="1">
                <a:latin typeface="Arial" pitchFamily="34" charset="0"/>
                <a:cs typeface="Arial" pitchFamily="34" charset="0"/>
              </a:rPr>
              <a:t>Polish</a:t>
            </a:r>
            <a:r>
              <a:rPr lang="pl-PL" altLang="pl-PL" dirty="0">
                <a:latin typeface="Arial" pitchFamily="34" charset="0"/>
                <a:cs typeface="Arial" pitchFamily="34" charset="0"/>
              </a:rPr>
              <a:t> science, </a:t>
            </a:r>
            <a:r>
              <a:rPr lang="pl-PL" altLang="pl-PL" dirty="0" err="1">
                <a:latin typeface="Arial" pitchFamily="34" charset="0"/>
                <a:cs typeface="Arial" pitchFamily="34" charset="0"/>
              </a:rPr>
              <a:t>said</a:t>
            </a:r>
            <a:r>
              <a:rPr lang="pl-PL" altLang="pl-PL" dirty="0">
                <a:latin typeface="Arial" pitchFamily="34" charset="0"/>
                <a:cs typeface="Arial" pitchFamily="34" charset="0"/>
              </a:rPr>
              <a:t> Andrzej Górski, a </a:t>
            </a:r>
            <a:r>
              <a:rPr lang="pl-PL" altLang="pl-PL" dirty="0" err="1">
                <a:latin typeface="Arial" pitchFamily="34" charset="0"/>
                <a:cs typeface="Arial" pitchFamily="34" charset="0"/>
              </a:rPr>
              <a:t>former</a:t>
            </a:r>
            <a:r>
              <a:rPr lang="pl-PL" altLang="pl-PL" dirty="0">
                <a:latin typeface="Arial" pitchFamily="34" charset="0"/>
                <a:cs typeface="Arial" pitchFamily="34" charset="0"/>
              </a:rPr>
              <a:t> </a:t>
            </a:r>
            <a:r>
              <a:rPr lang="pl-PL" altLang="pl-PL" dirty="0" err="1">
                <a:latin typeface="Arial" pitchFamily="34" charset="0"/>
                <a:cs typeface="Arial" pitchFamily="34" charset="0"/>
              </a:rPr>
              <a:t>president</a:t>
            </a:r>
            <a:r>
              <a:rPr lang="pl-PL" altLang="pl-PL" dirty="0">
                <a:latin typeface="Arial" pitchFamily="34" charset="0"/>
                <a:cs typeface="Arial" pitchFamily="34" charset="0"/>
              </a:rPr>
              <a:t> of the University of </a:t>
            </a:r>
            <a:r>
              <a:rPr lang="pl-PL" altLang="pl-PL" dirty="0" err="1">
                <a:latin typeface="Arial" pitchFamily="34" charset="0"/>
                <a:cs typeface="Arial" pitchFamily="34" charset="0"/>
              </a:rPr>
              <a:t>Warsaw</a:t>
            </a:r>
            <a:r>
              <a:rPr lang="pl-PL" altLang="pl-PL" dirty="0">
                <a:latin typeface="Arial" pitchFamily="34" charset="0"/>
                <a:cs typeface="Arial" pitchFamily="34" charset="0"/>
              </a:rPr>
              <a:t> </a:t>
            </a:r>
            <a:r>
              <a:rPr lang="pl-PL" altLang="pl-PL" dirty="0" err="1">
                <a:latin typeface="Arial" pitchFamily="34" charset="0"/>
                <a:cs typeface="Arial" pitchFamily="34" charset="0"/>
              </a:rPr>
              <a:t>Medical</a:t>
            </a:r>
            <a:r>
              <a:rPr lang="pl-PL" altLang="pl-PL" dirty="0">
                <a:latin typeface="Arial" pitchFamily="34" charset="0"/>
                <a:cs typeface="Arial" pitchFamily="34" charset="0"/>
              </a:rPr>
              <a:t> School </a:t>
            </a:r>
            <a:r>
              <a:rPr lang="pl-PL" altLang="pl-PL" dirty="0" err="1">
                <a:latin typeface="Arial" pitchFamily="34" charset="0"/>
                <a:cs typeface="Arial" pitchFamily="34" charset="0"/>
              </a:rPr>
              <a:t>who</a:t>
            </a:r>
            <a:r>
              <a:rPr lang="pl-PL" altLang="pl-PL" dirty="0">
                <a:latin typeface="Arial" pitchFamily="34" charset="0"/>
                <a:cs typeface="Arial" pitchFamily="34" charset="0"/>
              </a:rPr>
              <a:t> </a:t>
            </a:r>
            <a:r>
              <a:rPr lang="pl-PL" altLang="pl-PL" dirty="0" err="1">
                <a:latin typeface="Arial" pitchFamily="34" charset="0"/>
                <a:cs typeface="Arial" pitchFamily="34" charset="0"/>
              </a:rPr>
              <a:t>is</a:t>
            </a:r>
            <a:r>
              <a:rPr lang="pl-PL" altLang="pl-PL" dirty="0">
                <a:latin typeface="Arial" pitchFamily="34" charset="0"/>
                <a:cs typeface="Arial" pitchFamily="34" charset="0"/>
              </a:rPr>
              <a:t> </a:t>
            </a:r>
            <a:r>
              <a:rPr lang="pl-PL" altLang="pl-PL" dirty="0" err="1">
                <a:latin typeface="Arial" pitchFamily="34" charset="0"/>
                <a:cs typeface="Arial" pitchFamily="34" charset="0"/>
              </a:rPr>
              <a:t>now</a:t>
            </a:r>
            <a:r>
              <a:rPr lang="pl-PL" altLang="pl-PL" dirty="0">
                <a:latin typeface="Arial" pitchFamily="34" charset="0"/>
                <a:cs typeface="Arial" pitchFamily="34" charset="0"/>
              </a:rPr>
              <a:t> a vice </a:t>
            </a:r>
            <a:r>
              <a:rPr lang="pl-PL" altLang="pl-PL" dirty="0" err="1">
                <a:latin typeface="Arial" pitchFamily="34" charset="0"/>
                <a:cs typeface="Arial" pitchFamily="34" charset="0"/>
              </a:rPr>
              <a:t>president</a:t>
            </a:r>
            <a:r>
              <a:rPr lang="pl-PL" altLang="pl-PL" dirty="0">
                <a:latin typeface="Arial" pitchFamily="34" charset="0"/>
                <a:cs typeface="Arial" pitchFamily="34" charset="0"/>
              </a:rPr>
              <a:t> </a:t>
            </a:r>
            <a:r>
              <a:rPr lang="pl-PL" altLang="pl-PL" dirty="0" err="1">
                <a:latin typeface="Arial" pitchFamily="34" charset="0"/>
                <a:cs typeface="Arial" pitchFamily="34" charset="0"/>
              </a:rPr>
              <a:t>at</a:t>
            </a:r>
            <a:r>
              <a:rPr lang="pl-PL" altLang="pl-PL" dirty="0">
                <a:latin typeface="Arial" pitchFamily="34" charset="0"/>
                <a:cs typeface="Arial" pitchFamily="34" charset="0"/>
              </a:rPr>
              <a:t> the  </a:t>
            </a:r>
            <a:r>
              <a:rPr lang="pl-PL" altLang="pl-PL" dirty="0" err="1">
                <a:latin typeface="Arial" pitchFamily="34" charset="0"/>
                <a:cs typeface="Arial" pitchFamily="34" charset="0"/>
              </a:rPr>
              <a:t>academy</a:t>
            </a:r>
            <a:r>
              <a:rPr lang="pl-PL" altLang="pl-PL" dirty="0">
                <a:latin typeface="Arial" pitchFamily="34" charset="0"/>
                <a:cs typeface="Arial" pitchFamily="34" charset="0"/>
              </a:rPr>
              <a:t>.</a:t>
            </a:r>
          </a:p>
          <a:p>
            <a:pPr algn="just"/>
            <a:r>
              <a:rPr lang="pl-PL" altLang="pl-PL" dirty="0">
                <a:latin typeface="Arial" pitchFamily="34" charset="0"/>
                <a:cs typeface="Arial" pitchFamily="34" charset="0"/>
              </a:rPr>
              <a:t>In </a:t>
            </a:r>
            <a:r>
              <a:rPr lang="pl-PL" altLang="pl-PL" dirty="0" err="1">
                <a:latin typeface="Arial" pitchFamily="34" charset="0"/>
                <a:cs typeface="Arial" pitchFamily="34" charset="0"/>
              </a:rPr>
              <a:t>addition</a:t>
            </a:r>
            <a:r>
              <a:rPr lang="pl-PL" altLang="pl-PL" dirty="0">
                <a:latin typeface="Arial" pitchFamily="34" charset="0"/>
                <a:cs typeface="Arial" pitchFamily="34" charset="0"/>
              </a:rPr>
              <a:t> to </a:t>
            </a:r>
            <a:r>
              <a:rPr lang="pl-PL" altLang="pl-PL" dirty="0" err="1">
                <a:latin typeface="Arial" pitchFamily="34" charset="0"/>
                <a:cs typeface="Arial" pitchFamily="34" charset="0"/>
              </a:rPr>
              <a:t>laws</a:t>
            </a:r>
            <a:r>
              <a:rPr lang="pl-PL" altLang="pl-PL" dirty="0">
                <a:latin typeface="Arial" pitchFamily="34" charset="0"/>
                <a:cs typeface="Arial" pitchFamily="34" charset="0"/>
              </a:rPr>
              <a:t> </a:t>
            </a:r>
            <a:r>
              <a:rPr lang="pl-PL" altLang="pl-PL" dirty="0" err="1">
                <a:latin typeface="Arial" pitchFamily="34" charset="0"/>
                <a:cs typeface="Arial" pitchFamily="34" charset="0"/>
              </a:rPr>
              <a:t>dealing</a:t>
            </a:r>
            <a:r>
              <a:rPr lang="pl-PL" altLang="pl-PL" dirty="0">
                <a:latin typeface="Arial" pitchFamily="34" charset="0"/>
                <a:cs typeface="Arial" pitchFamily="34" charset="0"/>
              </a:rPr>
              <a:t> with </a:t>
            </a:r>
            <a:r>
              <a:rPr lang="pl-PL" altLang="pl-PL" dirty="0" err="1">
                <a:latin typeface="Arial" pitchFamily="34" charset="0"/>
                <a:cs typeface="Arial" pitchFamily="34" charset="0"/>
              </a:rPr>
              <a:t>funding</a:t>
            </a:r>
            <a:r>
              <a:rPr lang="pl-PL" altLang="pl-PL" dirty="0">
                <a:latin typeface="Arial" pitchFamily="34" charset="0"/>
                <a:cs typeface="Arial" pitchFamily="34" charset="0"/>
              </a:rPr>
              <a:t> of </a:t>
            </a:r>
            <a:r>
              <a:rPr lang="pl-PL" altLang="pl-PL" dirty="0" err="1">
                <a:latin typeface="Arial" pitchFamily="34" charset="0"/>
                <a:cs typeface="Arial" pitchFamily="34" charset="0"/>
              </a:rPr>
              <a:t>research</a:t>
            </a:r>
            <a:r>
              <a:rPr lang="pl-PL" altLang="pl-PL" dirty="0">
                <a:latin typeface="Arial" pitchFamily="34" charset="0"/>
                <a:cs typeface="Arial" pitchFamily="34" charset="0"/>
              </a:rPr>
              <a:t> </a:t>
            </a:r>
            <a:r>
              <a:rPr lang="pl-PL" altLang="pl-PL" dirty="0" err="1">
                <a:latin typeface="Arial" pitchFamily="34" charset="0"/>
                <a:cs typeface="Arial" pitchFamily="34" charset="0"/>
              </a:rPr>
              <a:t>projects</a:t>
            </a:r>
            <a:r>
              <a:rPr lang="pl-PL" altLang="pl-PL" dirty="0">
                <a:latin typeface="Arial" pitchFamily="34" charset="0"/>
                <a:cs typeface="Arial" pitchFamily="34" charset="0"/>
              </a:rPr>
              <a:t> and of </a:t>
            </a:r>
            <a:r>
              <a:rPr lang="pl-PL" altLang="pl-PL" dirty="0" err="1">
                <a:latin typeface="Arial" pitchFamily="34" charset="0"/>
                <a:cs typeface="Arial" pitchFamily="34" charset="0"/>
              </a:rPr>
              <a:t>research</a:t>
            </a:r>
            <a:r>
              <a:rPr lang="pl-PL" altLang="pl-PL" dirty="0">
                <a:latin typeface="Arial" pitchFamily="34" charset="0"/>
                <a:cs typeface="Arial" pitchFamily="34" charset="0"/>
              </a:rPr>
              <a:t> </a:t>
            </a:r>
            <a:r>
              <a:rPr lang="pl-PL" altLang="pl-PL" dirty="0" err="1">
                <a:latin typeface="Arial" pitchFamily="34" charset="0"/>
                <a:cs typeface="Arial" pitchFamily="34" charset="0"/>
              </a:rPr>
              <a:t>institutes</a:t>
            </a:r>
            <a:r>
              <a:rPr lang="pl-PL" altLang="pl-PL" dirty="0">
                <a:latin typeface="Arial" pitchFamily="34" charset="0"/>
                <a:cs typeface="Arial" pitchFamily="34" charset="0"/>
              </a:rPr>
              <a:t>, the </a:t>
            </a:r>
            <a:r>
              <a:rPr lang="pl-PL" altLang="pl-PL" dirty="0" err="1">
                <a:latin typeface="Arial" pitchFamily="34" charset="0"/>
                <a:cs typeface="Arial" pitchFamily="34" charset="0"/>
              </a:rPr>
              <a:t>parliament</a:t>
            </a:r>
            <a:r>
              <a:rPr lang="pl-PL" altLang="pl-PL" dirty="0">
                <a:latin typeface="Arial" pitchFamily="34" charset="0"/>
                <a:cs typeface="Arial" pitchFamily="34" charset="0"/>
              </a:rPr>
              <a:t> </a:t>
            </a:r>
            <a:r>
              <a:rPr lang="pl-PL" altLang="pl-PL" dirty="0" err="1">
                <a:latin typeface="Arial" pitchFamily="34" charset="0"/>
                <a:cs typeface="Arial" pitchFamily="34" charset="0"/>
              </a:rPr>
              <a:t>also</a:t>
            </a:r>
            <a:r>
              <a:rPr lang="pl-PL" altLang="pl-PL" dirty="0">
                <a:latin typeface="Arial" pitchFamily="34" charset="0"/>
                <a:cs typeface="Arial" pitchFamily="34" charset="0"/>
              </a:rPr>
              <a:t> </a:t>
            </a:r>
            <a:r>
              <a:rPr lang="pl-PL" altLang="pl-PL" dirty="0" err="1">
                <a:latin typeface="Arial" pitchFamily="34" charset="0"/>
                <a:cs typeface="Arial" pitchFamily="34" charset="0"/>
              </a:rPr>
              <a:t>adopted</a:t>
            </a:r>
            <a:r>
              <a:rPr lang="pl-PL" altLang="pl-PL" dirty="0">
                <a:latin typeface="Arial" pitchFamily="34" charset="0"/>
                <a:cs typeface="Arial" pitchFamily="34" charset="0"/>
              </a:rPr>
              <a:t> a law </a:t>
            </a:r>
            <a:r>
              <a:rPr lang="pl-PL" altLang="pl-PL" dirty="0" err="1">
                <a:latin typeface="Arial" pitchFamily="34" charset="0"/>
                <a:cs typeface="Arial" pitchFamily="34" charset="0"/>
              </a:rPr>
              <a:t>updating</a:t>
            </a:r>
            <a:r>
              <a:rPr lang="pl-PL" altLang="pl-PL" dirty="0">
                <a:latin typeface="Arial" pitchFamily="34" charset="0"/>
                <a:cs typeface="Arial" pitchFamily="34" charset="0"/>
              </a:rPr>
              <a:t> the </a:t>
            </a:r>
            <a:r>
              <a:rPr lang="pl-PL" altLang="pl-PL" dirty="0" err="1">
                <a:latin typeface="Arial" pitchFamily="34" charset="0"/>
                <a:cs typeface="Arial" pitchFamily="34" charset="0"/>
              </a:rPr>
              <a:t>regulation</a:t>
            </a:r>
            <a:r>
              <a:rPr lang="pl-PL" altLang="pl-PL" dirty="0">
                <a:latin typeface="Arial" pitchFamily="34" charset="0"/>
                <a:cs typeface="Arial" pitchFamily="34" charset="0"/>
              </a:rPr>
              <a:t> of the </a:t>
            </a:r>
            <a:r>
              <a:rPr lang="pl-PL" altLang="pl-PL" dirty="0" err="1">
                <a:latin typeface="Arial" pitchFamily="34" charset="0"/>
                <a:cs typeface="Arial" pitchFamily="34" charset="0"/>
              </a:rPr>
              <a:t>academy</a:t>
            </a:r>
            <a:r>
              <a:rPr lang="pl-PL" altLang="pl-PL" dirty="0">
                <a:latin typeface="Arial" pitchFamily="34" charset="0"/>
                <a:cs typeface="Arial" pitchFamily="34" charset="0"/>
              </a:rPr>
              <a:t> by </a:t>
            </a:r>
            <a:r>
              <a:rPr lang="pl-PL" altLang="pl-PL" dirty="0" err="1">
                <a:latin typeface="Arial" pitchFamily="34" charset="0"/>
                <a:cs typeface="Arial" pitchFamily="34" charset="0"/>
              </a:rPr>
              <a:t>adding</a:t>
            </a:r>
            <a:r>
              <a:rPr lang="pl-PL" altLang="pl-PL" dirty="0">
                <a:latin typeface="Arial" pitchFamily="34" charset="0"/>
                <a:cs typeface="Arial" pitchFamily="34" charset="0"/>
              </a:rPr>
              <a:t> </a:t>
            </a:r>
            <a:r>
              <a:rPr lang="pl-PL" altLang="pl-PL" dirty="0" err="1">
                <a:latin typeface="Arial" pitchFamily="34" charset="0"/>
                <a:cs typeface="Arial" pitchFamily="34" charset="0"/>
              </a:rPr>
              <a:t>measures</a:t>
            </a:r>
            <a:r>
              <a:rPr lang="pl-PL" altLang="pl-PL" dirty="0">
                <a:latin typeface="Arial" pitchFamily="34" charset="0"/>
                <a:cs typeface="Arial" pitchFamily="34" charset="0"/>
              </a:rPr>
              <a:t> to </a:t>
            </a:r>
            <a:r>
              <a:rPr lang="pl-PL" altLang="pl-PL" dirty="0" err="1">
                <a:latin typeface="Arial" pitchFamily="34" charset="0"/>
                <a:cs typeface="Arial" pitchFamily="34" charset="0"/>
              </a:rPr>
              <a:t>ensure</a:t>
            </a:r>
            <a:r>
              <a:rPr lang="pl-PL" altLang="pl-PL" dirty="0">
                <a:latin typeface="Arial" pitchFamily="34" charset="0"/>
                <a:cs typeface="Arial" pitchFamily="34" charset="0"/>
              </a:rPr>
              <a:t> </a:t>
            </a:r>
            <a:r>
              <a:rPr lang="pl-PL" altLang="pl-PL" dirty="0" err="1">
                <a:latin typeface="Arial" pitchFamily="34" charset="0"/>
                <a:cs typeface="Arial" pitchFamily="34" charset="0"/>
              </a:rPr>
              <a:t>oversight</a:t>
            </a:r>
            <a:r>
              <a:rPr lang="pl-PL" altLang="pl-PL" dirty="0">
                <a:latin typeface="Arial" pitchFamily="34" charset="0"/>
                <a:cs typeface="Arial" pitchFamily="34" charset="0"/>
              </a:rPr>
              <a:t> of </a:t>
            </a:r>
            <a:r>
              <a:rPr lang="pl-PL" altLang="pl-PL" dirty="0" err="1">
                <a:latin typeface="Arial" pitchFamily="34" charset="0"/>
                <a:cs typeface="Arial" pitchFamily="34" charset="0"/>
              </a:rPr>
              <a:t>research</a:t>
            </a:r>
            <a:r>
              <a:rPr lang="pl-PL" altLang="pl-PL" dirty="0">
                <a:latin typeface="Arial" pitchFamily="34" charset="0"/>
                <a:cs typeface="Arial" pitchFamily="34" charset="0"/>
              </a:rPr>
              <a:t> </a:t>
            </a:r>
            <a:r>
              <a:rPr lang="pl-PL" altLang="pl-PL" dirty="0" err="1">
                <a:latin typeface="Arial" pitchFamily="34" charset="0"/>
                <a:cs typeface="Arial" pitchFamily="34" charset="0"/>
              </a:rPr>
              <a:t>ethics</a:t>
            </a:r>
            <a:r>
              <a:rPr lang="pl-PL" altLang="pl-PL" dirty="0">
                <a:latin typeface="Arial" pitchFamily="34" charset="0"/>
                <a:cs typeface="Arial" pitchFamily="34" charset="0"/>
              </a:rPr>
              <a:t>, </a:t>
            </a:r>
            <a:r>
              <a:rPr lang="pl-PL" altLang="pl-PL" dirty="0" err="1">
                <a:latin typeface="Arial" pitchFamily="34" charset="0"/>
                <a:cs typeface="Arial" pitchFamily="34" charset="0"/>
              </a:rPr>
              <a:t>said</a:t>
            </a:r>
            <a:r>
              <a:rPr lang="pl-PL" altLang="pl-PL" dirty="0">
                <a:latin typeface="Arial" pitchFamily="34" charset="0"/>
                <a:cs typeface="Arial" pitchFamily="34" charset="0"/>
              </a:rPr>
              <a:t> </a:t>
            </a:r>
            <a:r>
              <a:rPr lang="pl-PL" altLang="pl-PL" dirty="0" err="1">
                <a:latin typeface="Arial" pitchFamily="34" charset="0"/>
                <a:cs typeface="Arial" pitchFamily="34" charset="0"/>
              </a:rPr>
              <a:t>Professor</a:t>
            </a:r>
            <a:r>
              <a:rPr lang="pl-PL" altLang="pl-PL" dirty="0">
                <a:latin typeface="Arial" pitchFamily="34" charset="0"/>
                <a:cs typeface="Arial" pitchFamily="34" charset="0"/>
              </a:rPr>
              <a:t> Górski, </a:t>
            </a:r>
            <a:r>
              <a:rPr lang="pl-PL" altLang="pl-PL" dirty="0" err="1">
                <a:latin typeface="Arial" pitchFamily="34" charset="0"/>
                <a:cs typeface="Arial" pitchFamily="34" charset="0"/>
              </a:rPr>
              <a:t>who</a:t>
            </a:r>
            <a:r>
              <a:rPr lang="pl-PL" altLang="pl-PL" dirty="0">
                <a:latin typeface="Arial" pitchFamily="34" charset="0"/>
                <a:cs typeface="Arial" pitchFamily="34" charset="0"/>
              </a:rPr>
              <a:t> </a:t>
            </a:r>
            <a:r>
              <a:rPr lang="pl-PL" altLang="pl-PL" dirty="0" err="1">
                <a:latin typeface="Arial" pitchFamily="34" charset="0"/>
                <a:cs typeface="Arial" pitchFamily="34" charset="0"/>
              </a:rPr>
              <a:t>is</a:t>
            </a:r>
            <a:r>
              <a:rPr lang="pl-PL" altLang="pl-PL" dirty="0">
                <a:latin typeface="Arial" pitchFamily="34" charset="0"/>
                <a:cs typeface="Arial" pitchFamily="34" charset="0"/>
              </a:rPr>
              <a:t> </a:t>
            </a:r>
            <a:r>
              <a:rPr lang="pl-PL" altLang="pl-PL" dirty="0" err="1">
                <a:latin typeface="Arial" pitchFamily="34" charset="0"/>
                <a:cs typeface="Arial" pitchFamily="34" charset="0"/>
              </a:rPr>
              <a:t>responsible</a:t>
            </a:r>
            <a:r>
              <a:rPr lang="pl-PL" altLang="pl-PL" dirty="0">
                <a:latin typeface="Arial" pitchFamily="34" charset="0"/>
                <a:cs typeface="Arial" pitchFamily="34" charset="0"/>
              </a:rPr>
              <a:t> for </a:t>
            </a:r>
            <a:r>
              <a:rPr lang="pl-PL" altLang="pl-PL" dirty="0" err="1">
                <a:latin typeface="Arial" pitchFamily="34" charset="0"/>
                <a:cs typeface="Arial" pitchFamily="34" charset="0"/>
              </a:rPr>
              <a:t>establishing</a:t>
            </a:r>
            <a:r>
              <a:rPr lang="pl-PL" altLang="pl-PL" dirty="0">
                <a:latin typeface="Arial" pitchFamily="34" charset="0"/>
                <a:cs typeface="Arial" pitchFamily="34" charset="0"/>
              </a:rPr>
              <a:t> the </a:t>
            </a:r>
            <a:r>
              <a:rPr lang="pl-PL" altLang="pl-PL" dirty="0" err="1">
                <a:latin typeface="Arial" pitchFamily="34" charset="0"/>
                <a:cs typeface="Arial" pitchFamily="34" charset="0"/>
              </a:rPr>
              <a:t>new</a:t>
            </a:r>
            <a:r>
              <a:rPr lang="pl-PL" altLang="pl-PL" dirty="0">
                <a:latin typeface="Arial" pitchFamily="34" charset="0"/>
                <a:cs typeface="Arial" pitchFamily="34" charset="0"/>
              </a:rPr>
              <a:t> </a:t>
            </a:r>
            <a:r>
              <a:rPr lang="pl-PL" altLang="pl-PL" dirty="0" err="1">
                <a:latin typeface="Arial" pitchFamily="34" charset="0"/>
                <a:cs typeface="Arial" pitchFamily="34" charset="0"/>
              </a:rPr>
              <a:t>commission</a:t>
            </a:r>
            <a:r>
              <a:rPr lang="pl-PL" altLang="pl-PL" dirty="0">
                <a:latin typeface="Arial" pitchFamily="34" charset="0"/>
                <a:cs typeface="Arial" pitchFamily="34" charset="0"/>
              </a:rPr>
              <a:t> and </a:t>
            </a:r>
            <a:r>
              <a:rPr lang="pl-PL" altLang="pl-PL" dirty="0" err="1">
                <a:latin typeface="Arial" pitchFamily="34" charset="0"/>
                <a:cs typeface="Arial" pitchFamily="34" charset="0"/>
              </a:rPr>
              <a:t>coordinating</a:t>
            </a:r>
            <a:r>
              <a:rPr lang="pl-PL" altLang="pl-PL" dirty="0">
                <a:latin typeface="Arial" pitchFamily="34" charset="0"/>
                <a:cs typeface="Arial" pitchFamily="34" charset="0"/>
              </a:rPr>
              <a:t> </a:t>
            </a:r>
            <a:r>
              <a:rPr lang="pl-PL" altLang="pl-PL" dirty="0" err="1">
                <a:latin typeface="Arial" pitchFamily="34" charset="0"/>
                <a:cs typeface="Arial" pitchFamily="34" charset="0"/>
              </a:rPr>
              <a:t>its</a:t>
            </a:r>
            <a:r>
              <a:rPr lang="pl-PL" altLang="pl-PL" dirty="0">
                <a:latin typeface="Arial" pitchFamily="34" charset="0"/>
                <a:cs typeface="Arial" pitchFamily="34" charset="0"/>
              </a:rPr>
              <a:t> </a:t>
            </a:r>
            <a:r>
              <a:rPr lang="pl-PL" altLang="pl-PL" dirty="0" err="1">
                <a:latin typeface="Arial" pitchFamily="34" charset="0"/>
                <a:cs typeface="Arial" pitchFamily="34" charset="0"/>
              </a:rPr>
              <a:t>activities</a:t>
            </a:r>
            <a:r>
              <a:rPr lang="pl-PL" altLang="pl-PL" dirty="0">
                <a:latin typeface="Arial" pitchFamily="34" charset="0"/>
                <a:cs typeface="Arial" pitchFamily="34" charset="0"/>
              </a:rPr>
              <a:t> </a:t>
            </a:r>
            <a:r>
              <a:rPr lang="pl-PL" altLang="pl-PL" dirty="0" err="1">
                <a:latin typeface="Arial" pitchFamily="34" charset="0"/>
                <a:cs typeface="Arial" pitchFamily="34" charset="0"/>
              </a:rPr>
              <a:t>once</a:t>
            </a:r>
            <a:r>
              <a:rPr lang="pl-PL" altLang="pl-PL" dirty="0">
                <a:latin typeface="Arial" pitchFamily="34" charset="0"/>
                <a:cs typeface="Arial" pitchFamily="34" charset="0"/>
              </a:rPr>
              <a:t> </a:t>
            </a:r>
            <a:r>
              <a:rPr lang="pl-PL" altLang="pl-PL" dirty="0" err="1">
                <a:latin typeface="Arial" pitchFamily="34" charset="0"/>
                <a:cs typeface="Arial" pitchFamily="34" charset="0"/>
              </a:rPr>
              <a:t>it</a:t>
            </a:r>
            <a:r>
              <a:rPr lang="pl-PL" altLang="pl-PL" dirty="0">
                <a:latin typeface="Arial" pitchFamily="34" charset="0"/>
                <a:cs typeface="Arial" pitchFamily="34" charset="0"/>
              </a:rPr>
              <a:t> </a:t>
            </a:r>
            <a:r>
              <a:rPr lang="pl-PL" altLang="pl-PL" dirty="0" err="1">
                <a:latin typeface="Arial" pitchFamily="34" charset="0"/>
                <a:cs typeface="Arial" pitchFamily="34" charset="0"/>
              </a:rPr>
              <a:t>begins</a:t>
            </a:r>
            <a:r>
              <a:rPr lang="pl-PL" altLang="pl-PL" dirty="0">
                <a:latin typeface="Arial" pitchFamily="34" charset="0"/>
                <a:cs typeface="Arial" pitchFamily="34" charset="0"/>
              </a:rPr>
              <a:t> to </a:t>
            </a:r>
            <a:r>
              <a:rPr lang="pl-PL" altLang="pl-PL" dirty="0" err="1">
                <a:latin typeface="Arial" pitchFamily="34" charset="0"/>
                <a:cs typeface="Arial" pitchFamily="34" charset="0"/>
              </a:rPr>
              <a:t>operate</a:t>
            </a:r>
            <a:r>
              <a:rPr lang="pl-PL" altLang="pl-PL" dirty="0">
                <a:latin typeface="Arial" pitchFamily="34" charset="0"/>
                <a:cs typeface="Arial" pitchFamily="34" charset="0"/>
              </a:rPr>
              <a:t>. </a:t>
            </a:r>
          </a:p>
          <a:p>
            <a:endParaRPr lang="pl-PL" altLang="pl-PL" dirty="0">
              <a:latin typeface="Arial" pitchFamily="34" charset="0"/>
              <a:cs typeface="Arial" pitchFamily="34" charset="0"/>
            </a:endParaRPr>
          </a:p>
          <a:p>
            <a:endParaRPr lang="pl-PL" altLang="pl-PL" dirty="0">
              <a:latin typeface="Arial" pitchFamily="34" charset="0"/>
              <a:cs typeface="Arial" pitchFamily="34" charset="0"/>
            </a:endParaRPr>
          </a:p>
          <a:p>
            <a:endParaRPr lang="pl-PL" altLang="pl-PL" dirty="0"/>
          </a:p>
        </p:txBody>
      </p:sp>
      <p:sp>
        <p:nvSpPr>
          <p:cNvPr id="2051" name="pole tekstowe 4"/>
          <p:cNvSpPr txBox="1">
            <a:spLocks noChangeArrowheads="1"/>
          </p:cNvSpPr>
          <p:nvPr/>
        </p:nvSpPr>
        <p:spPr bwMode="auto">
          <a:xfrm>
            <a:off x="539750" y="6021388"/>
            <a:ext cx="84915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l-PL" altLang="pl-PL" sz="1400" dirty="0">
                <a:latin typeface="Arial" pitchFamily="34" charset="0"/>
                <a:cs typeface="Arial" pitchFamily="34" charset="0"/>
              </a:rPr>
              <a:t>BMJ 2011; 2011; 342:d511 doi: 10.1136/bmj.d511 (</a:t>
            </a:r>
            <a:r>
              <a:rPr lang="pl-PL" altLang="pl-PL" sz="1400" dirty="0" err="1">
                <a:latin typeface="Arial" pitchFamily="34" charset="0"/>
                <a:cs typeface="Arial" pitchFamily="34" charset="0"/>
              </a:rPr>
              <a:t>Published</a:t>
            </a:r>
            <a:r>
              <a:rPr lang="pl-PL" altLang="pl-PL" sz="1400" dirty="0">
                <a:latin typeface="Arial" pitchFamily="34" charset="0"/>
                <a:cs typeface="Arial" pitchFamily="34" charset="0"/>
              </a:rPr>
              <a:t> 24 January 2011) </a:t>
            </a:r>
            <a:br>
              <a:rPr lang="pl-PL" altLang="pl-PL" sz="1400" dirty="0">
                <a:latin typeface="Arial" pitchFamily="34" charset="0"/>
                <a:cs typeface="Arial" pitchFamily="34" charset="0"/>
              </a:rPr>
            </a:br>
            <a:r>
              <a:rPr lang="pl-PL" altLang="pl-PL" sz="1400" dirty="0">
                <a:latin typeface="Arial" pitchFamily="34" charset="0"/>
                <a:cs typeface="Arial" pitchFamily="34" charset="0"/>
              </a:rPr>
              <a:t>Cite </a:t>
            </a:r>
            <a:r>
              <a:rPr lang="pl-PL" altLang="pl-PL" sz="1400" dirty="0" err="1">
                <a:latin typeface="Arial" pitchFamily="34" charset="0"/>
                <a:cs typeface="Arial" pitchFamily="34" charset="0"/>
              </a:rPr>
              <a:t>this</a:t>
            </a:r>
            <a:r>
              <a:rPr lang="pl-PL" altLang="pl-PL" sz="1400" dirty="0">
                <a:latin typeface="Arial" pitchFamily="34" charset="0"/>
                <a:cs typeface="Arial" pitchFamily="34" charset="0"/>
              </a:rPr>
              <a:t> as: BMJ 2011; 2011; 342:d511 </a:t>
            </a:r>
          </a:p>
          <a:p>
            <a:endParaRPr lang="pl-PL" altLang="pl-PL" dirty="0"/>
          </a:p>
        </p:txBody>
      </p:sp>
    </p:spTree>
    <p:extLst>
      <p:ext uri="{BB962C8B-B14F-4D97-AF65-F5344CB8AC3E}">
        <p14:creationId xmlns:p14="http://schemas.microsoft.com/office/powerpoint/2010/main" val="80383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2060848"/>
            <a:ext cx="8784975" cy="4176464"/>
          </a:xfrm>
        </p:spPr>
        <p:txBody>
          <a:bodyPr>
            <a:normAutofit fontScale="85000" lnSpcReduction="10000"/>
          </a:bodyPr>
          <a:lstStyle/>
          <a:p>
            <a:r>
              <a:rPr lang="pl-PL" dirty="0"/>
              <a:t>I. Przewodniczący Komisji do Spraw Etyki w Nauce: </a:t>
            </a:r>
          </a:p>
          <a:p>
            <a:pPr marL="0" indent="0">
              <a:buNone/>
            </a:pPr>
            <a:r>
              <a:rPr lang="pl-PL" b="1" dirty="0"/>
              <a:t>	Prof. dr hab. n. med. Andrzej Górski </a:t>
            </a:r>
            <a:r>
              <a:rPr lang="pl-PL" dirty="0"/>
              <a:t>(uprzednio: Prof. A. Zoll).</a:t>
            </a:r>
          </a:p>
          <a:p>
            <a:r>
              <a:rPr lang="pl-PL" dirty="0"/>
              <a:t>II. Zastępca Przewodniczącego Komisji do Spraw Etyki w Nauce:</a:t>
            </a:r>
          </a:p>
          <a:p>
            <a:pPr marL="0" indent="0">
              <a:buNone/>
            </a:pPr>
            <a:r>
              <a:rPr lang="pl-PL" b="1" dirty="0"/>
              <a:t>	Prof. dr hab. n. med. Janusz Limon</a:t>
            </a:r>
            <a:endParaRPr lang="pl-PL" dirty="0"/>
          </a:p>
          <a:p>
            <a:r>
              <a:rPr lang="pl-PL" dirty="0"/>
              <a:t>III. Członkowie:</a:t>
            </a:r>
          </a:p>
          <a:p>
            <a:pPr>
              <a:buFont typeface="Courier New" panose="02070309020205020404" pitchFamily="49" charset="0"/>
              <a:buChar char="o"/>
            </a:pPr>
            <a:r>
              <a:rPr lang="pl-PL" b="1" dirty="0"/>
              <a:t>Prof. dr hab. Osman Achmatowicz</a:t>
            </a:r>
            <a:endParaRPr lang="pl-PL" dirty="0"/>
          </a:p>
          <a:p>
            <a:pPr>
              <a:buFont typeface="Courier New" panose="02070309020205020404" pitchFamily="49" charset="0"/>
              <a:buChar char="o"/>
            </a:pPr>
            <a:r>
              <a:rPr lang="pl-PL" b="1" dirty="0"/>
              <a:t>Prof. dr hab. Wiesław Banyś</a:t>
            </a:r>
            <a:endParaRPr lang="pl-PL" dirty="0"/>
          </a:p>
          <a:p>
            <a:pPr>
              <a:buFont typeface="Courier New" panose="02070309020205020404" pitchFamily="49" charset="0"/>
              <a:buChar char="o"/>
            </a:pPr>
            <a:r>
              <a:rPr lang="pl-PL" b="1" dirty="0"/>
              <a:t>Prof. dr hab. Andrzej </a:t>
            </a:r>
            <a:r>
              <a:rPr lang="pl-PL" b="1" dirty="0" err="1"/>
              <a:t>Białynicki-Birula</a:t>
            </a:r>
            <a:endParaRPr lang="pl-PL" dirty="0"/>
          </a:p>
          <a:p>
            <a:pPr>
              <a:buFont typeface="Courier New" panose="02070309020205020404" pitchFamily="49" charset="0"/>
              <a:buChar char="o"/>
            </a:pPr>
            <a:r>
              <a:rPr lang="pl-PL" b="1" dirty="0"/>
              <a:t>Prof. dr hab. Andrzej Grzywacz</a:t>
            </a:r>
            <a:endParaRPr lang="pl-PL" dirty="0"/>
          </a:p>
          <a:p>
            <a:pPr>
              <a:buFont typeface="Courier New" panose="02070309020205020404" pitchFamily="49" charset="0"/>
              <a:buChar char="o"/>
            </a:pPr>
            <a:r>
              <a:rPr lang="pl-PL" b="1" dirty="0"/>
              <a:t>Prof. dr hab. Tadeusz Luty  </a:t>
            </a:r>
            <a:endParaRPr lang="pl-PL" dirty="0"/>
          </a:p>
          <a:p>
            <a:pPr>
              <a:buFont typeface="Courier New" panose="02070309020205020404" pitchFamily="49" charset="0"/>
              <a:buChar char="o"/>
            </a:pPr>
            <a:r>
              <a:rPr lang="pl-PL" b="1" dirty="0"/>
              <a:t>Prof. dr hab. Piotr Węgleński</a:t>
            </a:r>
            <a:endParaRPr lang="pl-PL" dirty="0"/>
          </a:p>
          <a:p>
            <a:pPr>
              <a:buFont typeface="Courier New" panose="02070309020205020404" pitchFamily="49" charset="0"/>
              <a:buChar char="o"/>
            </a:pPr>
            <a:r>
              <a:rPr lang="pl-PL" b="1" dirty="0"/>
              <a:t>Prof. dr hab. Jan Woleński</a:t>
            </a:r>
            <a:endParaRPr lang="pl-PL" dirty="0"/>
          </a:p>
        </p:txBody>
      </p:sp>
      <p:sp>
        <p:nvSpPr>
          <p:cNvPr id="6" name="Tytuł 5"/>
          <p:cNvSpPr>
            <a:spLocks noGrp="1"/>
          </p:cNvSpPr>
          <p:nvPr>
            <p:ph type="title"/>
          </p:nvPr>
        </p:nvSpPr>
        <p:spPr>
          <a:xfrm>
            <a:off x="1187624" y="188640"/>
            <a:ext cx="7848872" cy="1507774"/>
          </a:xfrm>
        </p:spPr>
        <p:txBody>
          <a:bodyPr/>
          <a:lstStyle/>
          <a:p>
            <a:br>
              <a:rPr lang="pl-PL" sz="4400" b="1" dirty="0"/>
            </a:br>
            <a:r>
              <a:rPr lang="pl-PL" sz="3200" b="1" dirty="0"/>
              <a:t>Członkowie Komisji do spraw etyki w nauce - kadencja 2019-2022</a:t>
            </a:r>
            <a:br>
              <a:rPr lang="pl-PL" b="1" dirty="0"/>
            </a:b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1419423" cy="1171739"/>
          </a:xfrm>
          <a:prstGeom prst="rect">
            <a:avLst/>
          </a:prstGeom>
        </p:spPr>
      </p:pic>
    </p:spTree>
    <p:extLst>
      <p:ext uri="{BB962C8B-B14F-4D97-AF65-F5344CB8AC3E}">
        <p14:creationId xmlns:p14="http://schemas.microsoft.com/office/powerpoint/2010/main" val="297989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1559" y="2248347"/>
            <a:ext cx="7833193" cy="3877815"/>
          </a:xfrm>
        </p:spPr>
        <p:txBody>
          <a:bodyPr/>
          <a:lstStyle/>
          <a:p>
            <a:pPr marL="0" indent="0" algn="just">
              <a:buNone/>
            </a:pPr>
            <a:endParaRPr lang="pl-PL" b="1" dirty="0"/>
          </a:p>
          <a:p>
            <a:pPr marL="0" indent="0" algn="just">
              <a:buNone/>
            </a:pPr>
            <a:r>
              <a:rPr lang="pl-PL" sz="3200" b="1" dirty="0"/>
              <a:t>Przy</a:t>
            </a:r>
            <a:r>
              <a:rPr lang="pl-PL" sz="3200" dirty="0"/>
              <a:t> Polskiej Akademii Nauk działa komisja do spraw etyki w nauce, która jest wybierana spośród kandydatów zgłoszonych przez całe środowisko naukowe i akademickie.</a:t>
            </a:r>
          </a:p>
          <a:p>
            <a:pPr marL="0" indent="0">
              <a:buNone/>
            </a:pPr>
            <a:endParaRPr lang="pl-PL" dirty="0"/>
          </a:p>
          <a:p>
            <a:pPr marL="0" indent="0">
              <a:buNone/>
            </a:pPr>
            <a:endParaRPr lang="pl-PL" dirty="0"/>
          </a:p>
          <a:p>
            <a:pPr marL="0" indent="0">
              <a:buNone/>
            </a:pPr>
            <a:endParaRPr lang="pl-PL" dirty="0"/>
          </a:p>
        </p:txBody>
      </p:sp>
      <p:sp>
        <p:nvSpPr>
          <p:cNvPr id="4" name="Tytuł 3"/>
          <p:cNvSpPr>
            <a:spLocks noGrp="1"/>
          </p:cNvSpPr>
          <p:nvPr>
            <p:ph type="title"/>
          </p:nvPr>
        </p:nvSpPr>
        <p:spPr>
          <a:xfrm>
            <a:off x="1331640" y="332656"/>
            <a:ext cx="7257129" cy="1054250"/>
          </a:xfrm>
        </p:spPr>
        <p:txBody>
          <a:bodyPr/>
          <a:lstStyle/>
          <a:p>
            <a:r>
              <a:rPr lang="pl-PL" sz="3600" b="1" dirty="0"/>
              <a:t>  Komisja do spraw etyki w nauce</a:t>
            </a:r>
            <a:endParaRPr lang="pl-PL" sz="36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2656"/>
            <a:ext cx="1419423" cy="1171739"/>
          </a:xfrm>
          <a:prstGeom prst="rect">
            <a:avLst/>
          </a:prstGeom>
        </p:spPr>
      </p:pic>
    </p:spTree>
    <p:extLst>
      <p:ext uri="{BB962C8B-B14F-4D97-AF65-F5344CB8AC3E}">
        <p14:creationId xmlns:p14="http://schemas.microsoft.com/office/powerpoint/2010/main" val="402479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3" y="0"/>
            <a:ext cx="8928993" cy="674030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l-PL" dirty="0"/>
              <a:t>Wspólne posiedzenie Prezydium Rady Głównej Nauki i Szkolnictwa Wyższego</a:t>
            </a:r>
          </a:p>
          <a:p>
            <a:pPr marL="342900" indent="-342900" algn="just">
              <a:lnSpc>
                <a:spcPct val="150000"/>
              </a:lnSpc>
              <a:buFont typeface="Arial" panose="020B0604020202020204" pitchFamily="34" charset="0"/>
              <a:buChar char="•"/>
            </a:pPr>
            <a:r>
              <a:rPr lang="pl-PL" dirty="0"/>
              <a:t>Rada Dyrektorów Jednostek PAN </a:t>
            </a:r>
          </a:p>
          <a:p>
            <a:pPr marL="342900" indent="-342900" algn="just">
              <a:lnSpc>
                <a:spcPct val="150000"/>
              </a:lnSpc>
              <a:buFont typeface="Arial" panose="020B0604020202020204" pitchFamily="34" charset="0"/>
              <a:buChar char="•"/>
            </a:pPr>
            <a:r>
              <a:rPr lang="pl-PL" dirty="0"/>
              <a:t>Instytut Fizyki PAN (spotkanie z dyrektorami instytutów PAN)</a:t>
            </a:r>
          </a:p>
          <a:p>
            <a:pPr marL="342900" indent="-342900" algn="just">
              <a:lnSpc>
                <a:spcPct val="150000"/>
              </a:lnSpc>
              <a:buFont typeface="Arial" panose="020B0604020202020204" pitchFamily="34" charset="0"/>
              <a:buChar char="•"/>
            </a:pPr>
            <a:r>
              <a:rPr lang="pl-PL" dirty="0"/>
              <a:t>Oddział PAN  Wrocław</a:t>
            </a:r>
          </a:p>
          <a:p>
            <a:pPr marL="342900" indent="-342900" algn="just">
              <a:lnSpc>
                <a:spcPct val="150000"/>
              </a:lnSpc>
              <a:buFont typeface="Arial" panose="020B0604020202020204" pitchFamily="34" charset="0"/>
              <a:buChar char="•"/>
            </a:pPr>
            <a:r>
              <a:rPr lang="pl-PL" dirty="0"/>
              <a:t>Oddział PAN Gdańsk</a:t>
            </a:r>
          </a:p>
          <a:p>
            <a:pPr marL="342900" indent="-342900" algn="just">
              <a:lnSpc>
                <a:spcPct val="150000"/>
              </a:lnSpc>
              <a:buFont typeface="Arial" panose="020B0604020202020204" pitchFamily="34" charset="0"/>
              <a:buChar char="•"/>
            </a:pPr>
            <a:r>
              <a:rPr lang="pl-PL" dirty="0"/>
              <a:t>Oddział PAN  Łódź</a:t>
            </a:r>
          </a:p>
          <a:p>
            <a:pPr marL="342900" indent="-342900" algn="just">
              <a:lnSpc>
                <a:spcPct val="150000"/>
              </a:lnSpc>
              <a:buFont typeface="Arial" panose="020B0604020202020204" pitchFamily="34" charset="0"/>
              <a:buChar char="•"/>
            </a:pPr>
            <a:r>
              <a:rPr lang="pl-PL" dirty="0"/>
              <a:t>Oddział PAN Poznań</a:t>
            </a:r>
          </a:p>
          <a:p>
            <a:pPr marL="342900" indent="-342900" algn="just">
              <a:lnSpc>
                <a:spcPct val="150000"/>
              </a:lnSpc>
              <a:buFont typeface="Arial" panose="020B0604020202020204" pitchFamily="34" charset="0"/>
              <a:buChar char="•"/>
            </a:pPr>
            <a:r>
              <a:rPr lang="pl-PL" dirty="0"/>
              <a:t>Oddział PAN Kraków</a:t>
            </a:r>
          </a:p>
          <a:p>
            <a:pPr algn="just">
              <a:lnSpc>
                <a:spcPct val="150000"/>
              </a:lnSpc>
            </a:pPr>
            <a:endParaRPr lang="pl-PL" dirty="0"/>
          </a:p>
          <a:p>
            <a:pPr algn="just">
              <a:lnSpc>
                <a:spcPct val="150000"/>
              </a:lnSpc>
            </a:pPr>
            <a:r>
              <a:rPr lang="pl-PL" dirty="0"/>
              <a:t>Artykuły w periodykach uczelnianych Warszawskiego Uniwersytetu Medycznego, Wrocławskiego Uniwersytetu Medycznego, Uniwersytetu Przyrodniczego we Wrocławiu, oraz Forum Akademickim.</a:t>
            </a:r>
          </a:p>
          <a:p>
            <a:pPr algn="just">
              <a:lnSpc>
                <a:spcPct val="150000"/>
              </a:lnSpc>
            </a:pPr>
            <a:endParaRPr lang="pl-PL" dirty="0"/>
          </a:p>
          <a:p>
            <a:pPr algn="just">
              <a:lnSpc>
                <a:spcPct val="150000"/>
              </a:lnSpc>
            </a:pPr>
            <a:r>
              <a:rPr lang="pl-PL" dirty="0"/>
              <a:t>Plany: </a:t>
            </a:r>
          </a:p>
          <a:p>
            <a:pPr algn="just">
              <a:lnSpc>
                <a:spcPct val="150000"/>
              </a:lnSpc>
            </a:pPr>
            <a:r>
              <a:rPr lang="pl-PL" dirty="0"/>
              <a:t>Digitalizacja i analiza akt, wystąpienie o grant NCN (?), nowelizacja Kodeksu Etyki Pracownika Naukowego.</a:t>
            </a:r>
          </a:p>
        </p:txBody>
      </p:sp>
    </p:spTree>
    <p:extLst>
      <p:ext uri="{BB962C8B-B14F-4D97-AF65-F5344CB8AC3E}">
        <p14:creationId xmlns:p14="http://schemas.microsoft.com/office/powerpoint/2010/main" val="373273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568951" cy="5904656"/>
          </a:xfrm>
          <a:prstGeom prst="rect">
            <a:avLst/>
          </a:prstGeom>
        </p:spPr>
      </p:pic>
    </p:spTree>
    <p:extLst>
      <p:ext uri="{BB962C8B-B14F-4D97-AF65-F5344CB8AC3E}">
        <p14:creationId xmlns:p14="http://schemas.microsoft.com/office/powerpoint/2010/main" val="306218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244337227"/>
              </p:ext>
            </p:extLst>
          </p:nvPr>
        </p:nvGraphicFramePr>
        <p:xfrm>
          <a:off x="755576" y="2276872"/>
          <a:ext cx="7905201" cy="4132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2"/>
          <p:cNvSpPr>
            <a:spLocks noGrp="1"/>
          </p:cNvSpPr>
          <p:nvPr>
            <p:ph type="title"/>
          </p:nvPr>
        </p:nvSpPr>
        <p:spPr>
          <a:xfrm>
            <a:off x="251520" y="188640"/>
            <a:ext cx="8712968" cy="1435766"/>
          </a:xfrm>
        </p:spPr>
        <p:txBody>
          <a:bodyPr/>
          <a:lstStyle/>
          <a:p>
            <a:r>
              <a:rPr lang="pl-PL" sz="4800" b="1" dirty="0"/>
              <a:t>Sprawy rozpatrywane przez KEN w 2018 roku</a:t>
            </a:r>
            <a:endParaRPr lang="pl-PL" dirty="0"/>
          </a:p>
        </p:txBody>
      </p:sp>
    </p:spTree>
    <p:extLst>
      <p:ext uri="{BB962C8B-B14F-4D97-AF65-F5344CB8AC3E}">
        <p14:creationId xmlns:p14="http://schemas.microsoft.com/office/powerpoint/2010/main" val="129141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4" y="260648"/>
            <a:ext cx="9131876" cy="1224136"/>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4" y="1484784"/>
            <a:ext cx="9131876" cy="4176464"/>
          </a:xfrm>
          <a:prstGeom prst="rect">
            <a:avLst/>
          </a:prstGeom>
        </p:spPr>
      </p:pic>
    </p:spTree>
    <p:extLst>
      <p:ext uri="{BB962C8B-B14F-4D97-AF65-F5344CB8AC3E}">
        <p14:creationId xmlns:p14="http://schemas.microsoft.com/office/powerpoint/2010/main" val="188493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1" y="2248347"/>
            <a:ext cx="8712968" cy="4349005"/>
          </a:xfrm>
        </p:spPr>
        <p:txBody>
          <a:bodyPr>
            <a:normAutofit lnSpcReduction="10000"/>
          </a:bodyPr>
          <a:lstStyle/>
          <a:p>
            <a:pPr algn="just"/>
            <a:r>
              <a:rPr lang="pl-PL" b="1" u="sng" dirty="0"/>
              <a:t>Skład</a:t>
            </a:r>
            <a:r>
              <a:rPr lang="pl-PL" dirty="0"/>
              <a:t>:</a:t>
            </a:r>
          </a:p>
          <a:p>
            <a:pPr marL="0" indent="0" algn="just">
              <a:buNone/>
            </a:pPr>
            <a:r>
              <a:rPr lang="pl-PL" dirty="0"/>
              <a:t>Komisja Dyscyplinarna do spraw nauczycieli akademickich przy RG liczy 62 członków, w skład której wchodzą: </a:t>
            </a:r>
          </a:p>
          <a:p>
            <a:pPr marL="0" indent="0" algn="just">
              <a:buNone/>
            </a:pPr>
            <a:r>
              <a:rPr lang="pl-PL" dirty="0"/>
              <a:t>51 nauczycieli akademickich , 8 studentów i 3 doktorantów.</a:t>
            </a:r>
          </a:p>
          <a:p>
            <a:pPr algn="just"/>
            <a:r>
              <a:rPr lang="pl-PL" b="1" u="sng" dirty="0"/>
              <a:t>Zadania</a:t>
            </a:r>
            <a:r>
              <a:rPr lang="pl-PL" dirty="0"/>
              <a:t>:</a:t>
            </a:r>
          </a:p>
          <a:p>
            <a:pPr marL="0" indent="0" algn="just">
              <a:buNone/>
            </a:pPr>
            <a:r>
              <a:rPr lang="pl-PL" dirty="0"/>
              <a:t>Komisja dyscyplinarna jest niezawisła w zakresie orzekania. Komisja ta rozstrzyga samodzielnie wszelkie zagadnienia faktyczne oraz prawne i nie jest związana rozstrzygnięciami innych organów stosujących prawo, z wyjątkiem prawomocnego skazującego wyroku sądu oraz opinii komisji do spraw etyki w nauce. Postanowienia i orzeczenia składu orzekającego komisji zapadają zwykłą większością głosów.</a:t>
            </a:r>
          </a:p>
        </p:txBody>
      </p:sp>
      <p:sp>
        <p:nvSpPr>
          <p:cNvPr id="3" name="Tytuł 2"/>
          <p:cNvSpPr>
            <a:spLocks noGrp="1"/>
          </p:cNvSpPr>
          <p:nvPr>
            <p:ph type="title"/>
          </p:nvPr>
        </p:nvSpPr>
        <p:spPr>
          <a:xfrm>
            <a:off x="251520" y="116632"/>
            <a:ext cx="8712968" cy="1507774"/>
          </a:xfrm>
        </p:spPr>
        <p:txBody>
          <a:bodyPr/>
          <a:lstStyle/>
          <a:p>
            <a:r>
              <a:rPr lang="pl-PL" sz="3200" b="1" dirty="0"/>
              <a:t>Komisja Dyscyplinarna do spraw nauczycieli akademickich przy Radzie Głównej Nauki </a:t>
            </a:r>
            <a:br>
              <a:rPr lang="pl-PL" sz="3200" b="1" dirty="0"/>
            </a:br>
            <a:r>
              <a:rPr lang="pl-PL" sz="3200" b="1" dirty="0"/>
              <a:t>i Szkolnictwa Wyższego</a:t>
            </a:r>
            <a:endParaRPr lang="pl-PL" sz="3200" dirty="0"/>
          </a:p>
        </p:txBody>
      </p:sp>
    </p:spTree>
    <p:extLst>
      <p:ext uri="{BB962C8B-B14F-4D97-AF65-F5344CB8AC3E}">
        <p14:creationId xmlns:p14="http://schemas.microsoft.com/office/powerpoint/2010/main" val="67246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ole tekstowe 1"/>
          <p:cNvSpPr txBox="1">
            <a:spLocks noChangeArrowheads="1"/>
          </p:cNvSpPr>
          <p:nvPr/>
        </p:nvSpPr>
        <p:spPr bwMode="auto">
          <a:xfrm>
            <a:off x="539750" y="476672"/>
            <a:ext cx="80645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pl-PL" sz="3200" b="1" dirty="0">
                <a:solidFill>
                  <a:schemeClr val="accent1">
                    <a:lumMod val="60000"/>
                    <a:lumOff val="40000"/>
                  </a:schemeClr>
                </a:solidFill>
                <a:latin typeface="Arial Black" pitchFamily="34" charset="0"/>
                <a:cs typeface="Arial" pitchFamily="34" charset="0"/>
              </a:rPr>
              <a:t>Is scientific misconduct a rare disease?</a:t>
            </a:r>
            <a:endParaRPr lang="en-US" altLang="pl-PL" sz="3200" dirty="0">
              <a:solidFill>
                <a:schemeClr val="accent1">
                  <a:lumMod val="60000"/>
                  <a:lumOff val="40000"/>
                </a:schemeClr>
              </a:solidFill>
              <a:latin typeface="Arial Black" pitchFamily="34" charset="0"/>
              <a:cs typeface="Arial" pitchFamily="34" charset="0"/>
            </a:endParaRPr>
          </a:p>
          <a:p>
            <a:pPr eaLnBrk="1" hangingPunct="1"/>
            <a:r>
              <a:rPr lang="en-US" altLang="pl-PL" sz="2000" dirty="0">
                <a:cs typeface="Arial" pitchFamily="34" charset="0"/>
              </a:rPr>
              <a:t> </a:t>
            </a:r>
          </a:p>
          <a:p>
            <a:pPr algn="just" eaLnBrk="1" hangingPunct="1"/>
            <a:r>
              <a:rPr lang="en-US" altLang="pl-PL" sz="2000" b="1" i="1" dirty="0">
                <a:cs typeface="Arial" pitchFamily="34" charset="0"/>
              </a:rPr>
              <a:t>Studies suggest that one in every hundred researchers engages in serious misconduct over the course of a three to five year period - NH </a:t>
            </a:r>
            <a:r>
              <a:rPr lang="en-US" altLang="pl-PL" sz="2000" b="1" i="1" dirty="0" err="1">
                <a:cs typeface="Arial" pitchFamily="34" charset="0"/>
              </a:rPr>
              <a:t>Steneck</a:t>
            </a:r>
            <a:r>
              <a:rPr lang="en-US" altLang="pl-PL" sz="2000" b="1" i="1" dirty="0">
                <a:cs typeface="Arial" pitchFamily="34" charset="0"/>
              </a:rPr>
              <a:t>, US Office of Research Integrity</a:t>
            </a:r>
            <a:endParaRPr lang="pl-PL" altLang="pl-PL" sz="2000" b="1" i="1" dirty="0">
              <a:cs typeface="Arial" pitchFamily="34" charset="0"/>
            </a:endParaRPr>
          </a:p>
          <a:p>
            <a:pPr algn="just" eaLnBrk="1" hangingPunct="1"/>
            <a:endParaRPr lang="en-US" altLang="pl-PL" sz="2000" b="1" dirty="0">
              <a:cs typeface="Arial" pitchFamily="34" charset="0"/>
            </a:endParaRPr>
          </a:p>
          <a:p>
            <a:pPr algn="just" eaLnBrk="1" hangingPunct="1"/>
            <a:r>
              <a:rPr lang="en-US" altLang="pl-PL" sz="2000" b="1" i="1" dirty="0">
                <a:cs typeface="Arial" pitchFamily="34" charset="0"/>
              </a:rPr>
              <a:t>USA: rare disease:  1 in 1500 people (Rare Disease Act, 2002)</a:t>
            </a:r>
            <a:endParaRPr lang="en-US" altLang="pl-PL" sz="2000" b="1" dirty="0">
              <a:cs typeface="Arial" pitchFamily="34" charset="0"/>
            </a:endParaRPr>
          </a:p>
          <a:p>
            <a:pPr algn="just" eaLnBrk="1" hangingPunct="1"/>
            <a:r>
              <a:rPr lang="en-US" altLang="pl-PL" sz="2000" b="1" i="1" dirty="0">
                <a:cs typeface="Arial" pitchFamily="34" charset="0"/>
              </a:rPr>
              <a:t>European Commission: fewer than 1 in 2000 people</a:t>
            </a:r>
            <a:endParaRPr lang="en-US" altLang="pl-PL" sz="2000" b="1" dirty="0">
              <a:cs typeface="Arial" pitchFamily="34" charset="0"/>
            </a:endParaRPr>
          </a:p>
          <a:p>
            <a:pPr algn="just" eaLnBrk="1" hangingPunct="1"/>
            <a:r>
              <a:rPr lang="en-US" altLang="pl-PL" sz="2000" b="1" dirty="0">
                <a:cs typeface="Arial" pitchFamily="34" charset="0"/>
              </a:rPr>
              <a:t> </a:t>
            </a:r>
          </a:p>
          <a:p>
            <a:pPr algn="just" eaLnBrk="1" hangingPunct="1"/>
            <a:r>
              <a:rPr lang="en-US" altLang="pl-PL" sz="2000" b="1" i="1" dirty="0">
                <a:cs typeface="Arial" pitchFamily="34" charset="0"/>
              </a:rPr>
              <a:t>2% of scientists ha</a:t>
            </a:r>
            <a:r>
              <a:rPr lang="pl-PL" altLang="pl-PL" sz="2000" b="1" i="1" dirty="0" err="1">
                <a:cs typeface="Arial" pitchFamily="34" charset="0"/>
              </a:rPr>
              <a:t>ve</a:t>
            </a:r>
            <a:r>
              <a:rPr lang="en-US" altLang="pl-PL" sz="2000" b="1" i="1" dirty="0">
                <a:cs typeface="Arial" pitchFamily="34" charset="0"/>
              </a:rPr>
              <a:t> reported committing research misconduct at least once and  up to 34% of scientists admitted to one or more questionable research practices</a:t>
            </a:r>
            <a:r>
              <a:rPr lang="en-US" altLang="pl-PL" sz="2000" b="1" i="1" dirty="0">
                <a:solidFill>
                  <a:schemeClr val="bg1"/>
                </a:solidFill>
                <a:cs typeface="Arial" pitchFamily="34" charset="0"/>
              </a:rPr>
              <a:t> </a:t>
            </a:r>
            <a:endParaRPr lang="pl-PL" altLang="pl-PL" sz="2000" b="1" i="1" dirty="0">
              <a:solidFill>
                <a:schemeClr val="bg1"/>
              </a:solidFill>
              <a:cs typeface="Arial" pitchFamily="34" charset="0"/>
            </a:endParaRPr>
          </a:p>
          <a:p>
            <a:pPr eaLnBrk="1" hangingPunct="1"/>
            <a:endParaRPr lang="pl-PL" altLang="pl-PL" sz="2000" dirty="0">
              <a:cs typeface="Arial" pitchFamily="34" charset="0"/>
            </a:endParaRPr>
          </a:p>
          <a:p>
            <a:pPr eaLnBrk="1" hangingPunct="1"/>
            <a:endParaRPr lang="en-US" altLang="pl-PL" sz="2000" dirty="0">
              <a:cs typeface="Arial" pitchFamily="34" charset="0"/>
            </a:endParaRPr>
          </a:p>
          <a:p>
            <a:pPr eaLnBrk="1" hangingPunct="1"/>
            <a:r>
              <a:rPr lang="en-US" altLang="pl-PL" sz="2000" i="1" dirty="0" err="1">
                <a:solidFill>
                  <a:schemeClr val="accent1">
                    <a:lumMod val="60000"/>
                    <a:lumOff val="40000"/>
                  </a:schemeClr>
                </a:solidFill>
                <a:cs typeface="Arial" pitchFamily="34" charset="0"/>
              </a:rPr>
              <a:t>Fanelli</a:t>
            </a:r>
            <a:r>
              <a:rPr lang="en-US" altLang="pl-PL" sz="2000" i="1" dirty="0">
                <a:solidFill>
                  <a:schemeClr val="accent1">
                    <a:lumMod val="60000"/>
                    <a:lumOff val="40000"/>
                  </a:schemeClr>
                </a:solidFill>
                <a:cs typeface="Arial" pitchFamily="34" charset="0"/>
              </a:rPr>
              <a:t> D, </a:t>
            </a:r>
            <a:r>
              <a:rPr lang="en-US" altLang="pl-PL" sz="2000" i="1" dirty="0" err="1">
                <a:solidFill>
                  <a:schemeClr val="accent1">
                    <a:lumMod val="60000"/>
                    <a:lumOff val="40000"/>
                  </a:schemeClr>
                </a:solidFill>
                <a:cs typeface="Arial" pitchFamily="34" charset="0"/>
              </a:rPr>
              <a:t>PLoS</a:t>
            </a:r>
            <a:r>
              <a:rPr lang="en-US" altLang="pl-PL" sz="2000" i="1" dirty="0">
                <a:solidFill>
                  <a:schemeClr val="accent1">
                    <a:lumMod val="60000"/>
                    <a:lumOff val="40000"/>
                  </a:schemeClr>
                </a:solidFill>
                <a:cs typeface="Arial" pitchFamily="34" charset="0"/>
              </a:rPr>
              <a:t> One 2009,4,e5738.</a:t>
            </a:r>
            <a:endParaRPr lang="en-US" altLang="pl-PL" sz="2000" dirty="0">
              <a:solidFill>
                <a:schemeClr val="accent1">
                  <a:lumMod val="60000"/>
                  <a:lumOff val="40000"/>
                </a:schemeClr>
              </a:solidFill>
              <a:cs typeface="Arial" pitchFamily="34" charset="0"/>
            </a:endParaRPr>
          </a:p>
          <a:p>
            <a:pPr eaLnBrk="1" hangingPunct="1"/>
            <a:endParaRPr lang="pl-PL" altLang="pl-PL" dirty="0">
              <a:latin typeface="Calibri" pitchFamily="34" charset="0"/>
            </a:endParaRPr>
          </a:p>
        </p:txBody>
      </p:sp>
    </p:spTree>
    <p:extLst>
      <p:ext uri="{BB962C8B-B14F-4D97-AF65-F5344CB8AC3E}">
        <p14:creationId xmlns:p14="http://schemas.microsoft.com/office/powerpoint/2010/main" val="67615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Obraz 3" descr="photo Pdt &amp; EGE membres.JPG"/>
          <p:cNvPicPr>
            <a:picLocks noChangeAspect="1"/>
          </p:cNvPicPr>
          <p:nvPr/>
        </p:nvPicPr>
        <p:blipFill>
          <a:blip r:embed="rId2">
            <a:extLst>
              <a:ext uri="{28A0092B-C50C-407E-A947-70E740481C1C}">
                <a14:useLocalDpi xmlns:a14="http://schemas.microsoft.com/office/drawing/2010/main" val="0"/>
              </a:ext>
            </a:extLst>
          </a:blip>
          <a:srcRect t="1421" b="-1421"/>
          <a:stretch>
            <a:fillRect/>
          </a:stretch>
        </p:blipFill>
        <p:spPr bwMode="auto">
          <a:xfrm>
            <a:off x="927100" y="801688"/>
            <a:ext cx="72898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84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1682"/>
            <a:ext cx="5544616" cy="6048672"/>
          </a:xfrm>
          <a:prstGeom prst="rect">
            <a:avLst/>
          </a:prstGeom>
        </p:spPr>
      </p:pic>
    </p:spTree>
    <p:extLst>
      <p:ext uri="{BB962C8B-B14F-4D97-AF65-F5344CB8AC3E}">
        <p14:creationId xmlns:p14="http://schemas.microsoft.com/office/powerpoint/2010/main" val="178377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85056"/>
            <a:ext cx="5195218" cy="6741368"/>
          </a:xfrm>
          <a:prstGeom prst="rect">
            <a:avLst/>
          </a:prstGeom>
        </p:spPr>
      </p:pic>
    </p:spTree>
    <p:extLst>
      <p:ext uri="{BB962C8B-B14F-4D97-AF65-F5344CB8AC3E}">
        <p14:creationId xmlns:p14="http://schemas.microsoft.com/office/powerpoint/2010/main" val="2072706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 y="476672"/>
            <a:ext cx="9097645" cy="5544615"/>
          </a:xfrm>
          <a:prstGeom prst="rect">
            <a:avLst/>
          </a:prstGeom>
        </p:spPr>
      </p:pic>
    </p:spTree>
    <p:extLst>
      <p:ext uri="{BB962C8B-B14F-4D97-AF65-F5344CB8AC3E}">
        <p14:creationId xmlns:p14="http://schemas.microsoft.com/office/powerpoint/2010/main" val="127289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51520" y="116632"/>
            <a:ext cx="8712968" cy="5601533"/>
          </a:xfrm>
          <a:prstGeom prst="rect">
            <a:avLst/>
          </a:prstGeom>
          <a:noFill/>
        </p:spPr>
        <p:txBody>
          <a:bodyPr wrap="square" rtlCol="0">
            <a:spAutoFit/>
          </a:bodyPr>
          <a:lstStyle/>
          <a:p>
            <a:pPr algn="just"/>
            <a:r>
              <a:rPr lang="pl-PL" sz="2000" b="1" dirty="0"/>
              <a:t>Art.3</a:t>
            </a:r>
            <a:r>
              <a:rPr lang="pl-PL" sz="2000" dirty="0"/>
              <a:t>.</a:t>
            </a:r>
          </a:p>
          <a:p>
            <a:pPr algn="just"/>
            <a:endParaRPr lang="pl-PL" sz="2000" dirty="0"/>
          </a:p>
          <a:p>
            <a:pPr algn="just"/>
            <a:r>
              <a:rPr lang="pl-PL" sz="2000" dirty="0"/>
              <a:t>2. System szkolnictwa wyższego i nauki funkcjonuje z poszanowaniem standardów międzynarodowych, zasad etycznych i dobrych praktyk w zakresie kształcenia i działalności naukowej oraz z uwzględnieniem szczególnego znaczenia społecznej odpowiedzialności nauki.</a:t>
            </a:r>
          </a:p>
          <a:p>
            <a:pPr algn="just"/>
            <a:endParaRPr lang="pl-PL" sz="2000" dirty="0"/>
          </a:p>
          <a:p>
            <a:pPr algn="just"/>
            <a:r>
              <a:rPr lang="pl-PL" sz="2000" b="1" dirty="0"/>
              <a:t>Art. 230.</a:t>
            </a:r>
            <a:endParaRPr lang="pl-PL" sz="2000" dirty="0"/>
          </a:p>
          <a:p>
            <a:pPr algn="just"/>
            <a:r>
              <a:rPr lang="pl-PL" sz="2000" dirty="0"/>
              <a:t> </a:t>
            </a:r>
          </a:p>
          <a:p>
            <a:pPr algn="just"/>
            <a:r>
              <a:rPr lang="pl-PL" sz="2000" dirty="0"/>
              <a:t>3. W przypadku powzięcia wiadomości o możliwości naruszenia praw autorskich przez osobę, której dotyczy wniosek (</a:t>
            </a:r>
            <a:r>
              <a:rPr lang="pl-PL" sz="2000" i="1" dirty="0"/>
              <a:t>wniosek o nadanie tytułu profesora</a:t>
            </a:r>
            <a:r>
              <a:rPr lang="pl-PL" sz="2000" dirty="0"/>
              <a:t>), Prezydent Rzeczypospolitej Polskiej może zwrócić się do RDN (</a:t>
            </a:r>
            <a:r>
              <a:rPr lang="pl-PL" sz="2000" i="1" dirty="0"/>
              <a:t>Rada Doskonałości Naukowej</a:t>
            </a:r>
            <a:r>
              <a:rPr lang="pl-PL" sz="2000" dirty="0"/>
              <a:t>), o dołączenie do wniosku opinii komisji do spraw etyki w nauce PAN. </a:t>
            </a:r>
          </a:p>
          <a:p>
            <a:pPr algn="just"/>
            <a:r>
              <a:rPr lang="pl-PL" sz="2000" dirty="0"/>
              <a:t>4. W przypadku wydania opinii potwierdzającej możliwość naruszenia praw autorskich,  RDN wznawia postępowanie w sprawie nadania tytułu profesora.</a:t>
            </a:r>
          </a:p>
          <a:p>
            <a:endParaRPr lang="pl-PL" dirty="0"/>
          </a:p>
        </p:txBody>
      </p:sp>
    </p:spTree>
    <p:extLst>
      <p:ext uri="{BB962C8B-B14F-4D97-AF65-F5344CB8AC3E}">
        <p14:creationId xmlns:p14="http://schemas.microsoft.com/office/powerpoint/2010/main" val="287489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74170" y="116632"/>
            <a:ext cx="8712968" cy="6509474"/>
          </a:xfrm>
          <a:prstGeom prst="rect">
            <a:avLst/>
          </a:prstGeom>
          <a:noFill/>
        </p:spPr>
        <p:txBody>
          <a:bodyPr wrap="square" rtlCol="0">
            <a:spAutoFit/>
          </a:bodyPr>
          <a:lstStyle/>
          <a:p>
            <a:pPr algn="just"/>
            <a:r>
              <a:rPr lang="pl-PL" sz="1500" b="1" dirty="0"/>
              <a:t>Art. 233.</a:t>
            </a:r>
          </a:p>
          <a:p>
            <a:pPr algn="just"/>
            <a:r>
              <a:rPr lang="pl-PL" sz="1500" dirty="0"/>
              <a:t>1. Członkiem RDN (</a:t>
            </a:r>
            <a:r>
              <a:rPr lang="pl-PL" sz="1500" i="1" dirty="0"/>
              <a:t>Rada Doskonałości Naukowej</a:t>
            </a:r>
            <a:r>
              <a:rPr lang="pl-PL" sz="1500" dirty="0"/>
              <a:t>), może być osoba, która:</a:t>
            </a:r>
          </a:p>
          <a:p>
            <a:pPr algn="just"/>
            <a:r>
              <a:rPr lang="pl-PL" sz="1500" dirty="0"/>
              <a:t>1) ma nieposzlakowaną opinię i przestrzega zasad etyki naukowej;</a:t>
            </a:r>
          </a:p>
          <a:p>
            <a:pPr algn="just"/>
            <a:r>
              <a:rPr lang="pl-PL" sz="1500" dirty="0"/>
              <a:t>2) nie popełniła czynu określonego w art.115 ustawy z dnia 4 lutego 1994 r. o</a:t>
            </a:r>
          </a:p>
          <a:p>
            <a:pPr algn="just"/>
            <a:r>
              <a:rPr lang="pl-PL" sz="1500" dirty="0"/>
              <a:t>prawie autorskim i prawach pokrewnych, stwierdzonego prawomocnym wyrokiem;</a:t>
            </a:r>
          </a:p>
          <a:p>
            <a:pPr algn="just"/>
            <a:r>
              <a:rPr lang="pl-PL" sz="1500" dirty="0"/>
              <a:t> </a:t>
            </a:r>
          </a:p>
          <a:p>
            <a:pPr algn="just"/>
            <a:r>
              <a:rPr lang="pl-PL" sz="1500" b="1" dirty="0"/>
              <a:t>Art. 251.</a:t>
            </a:r>
          </a:p>
          <a:p>
            <a:pPr algn="just"/>
            <a:r>
              <a:rPr lang="pl-PL" sz="1500" dirty="0"/>
              <a:t>5. Członkiem PKA (</a:t>
            </a:r>
            <a:r>
              <a:rPr lang="pl-PL" sz="1500" i="1" dirty="0"/>
              <a:t>Polskiej Komisji Akredytacyjnej</a:t>
            </a:r>
            <a:r>
              <a:rPr lang="pl-PL" sz="1500" dirty="0"/>
              <a:t>) może być osoba, która:</a:t>
            </a:r>
          </a:p>
          <a:p>
            <a:pPr algn="just"/>
            <a:r>
              <a:rPr lang="pl-PL" sz="1500" dirty="0"/>
              <a:t>1) ma nieposzlakowaną opinię i przestrzega zasad etyki naukowej.</a:t>
            </a:r>
          </a:p>
          <a:p>
            <a:pPr algn="just"/>
            <a:r>
              <a:rPr lang="pl-PL" sz="1500" dirty="0"/>
              <a:t> </a:t>
            </a:r>
          </a:p>
          <a:p>
            <a:pPr algn="just"/>
            <a:r>
              <a:rPr lang="pl-PL" sz="1500" b="1" dirty="0"/>
              <a:t>Art. 272.</a:t>
            </a:r>
          </a:p>
          <a:p>
            <a:pPr algn="just"/>
            <a:r>
              <a:rPr lang="pl-PL" sz="1500" dirty="0"/>
              <a:t>1. Członkiem KEN (</a:t>
            </a:r>
            <a:r>
              <a:rPr lang="pl-PL" sz="1500" i="1" dirty="0"/>
              <a:t>Komisji Ewaluacji Nauki</a:t>
            </a:r>
            <a:r>
              <a:rPr lang="pl-PL" sz="1500" dirty="0"/>
              <a:t>) może być osoba, która:</a:t>
            </a:r>
          </a:p>
          <a:p>
            <a:pPr algn="just"/>
            <a:r>
              <a:rPr lang="pl-PL" sz="1500" dirty="0"/>
              <a:t>1) ma nieposzlakowaną opinię i przestrzega zasad etyki naukowej.</a:t>
            </a:r>
          </a:p>
          <a:p>
            <a:pPr algn="just"/>
            <a:r>
              <a:rPr lang="pl-PL" sz="1500" dirty="0"/>
              <a:t> </a:t>
            </a:r>
          </a:p>
          <a:p>
            <a:pPr algn="just"/>
            <a:r>
              <a:rPr lang="pl-PL" sz="1500" b="1" dirty="0"/>
              <a:t>Art. 278.</a:t>
            </a:r>
            <a:endParaRPr lang="pl-PL" sz="1500" dirty="0"/>
          </a:p>
          <a:p>
            <a:pPr algn="just"/>
            <a:r>
              <a:rPr lang="pl-PL" sz="1500" dirty="0"/>
              <a:t>7. Komisje dyscyplinarne są niezawisłe w zakresie orzekania oraz niezależne od organów władzy publicznej i organów uczelni. Komisje dyscyplinarne samodzielnie ustalają stan faktyczny i rozstrzygają zagadnienia prawne i nie są związane rozstrzygnięciami innych organów stosujących prawo,  z wyjątkiem prawomocnego skazującego wyroku sądu oraz opinii komisji do spraw etyki w nauce PAN.</a:t>
            </a:r>
          </a:p>
          <a:p>
            <a:pPr algn="just"/>
            <a:r>
              <a:rPr lang="pl-PL" sz="1500" dirty="0"/>
              <a:t> </a:t>
            </a:r>
          </a:p>
          <a:p>
            <a:pPr algn="just"/>
            <a:r>
              <a:rPr lang="pl-PL" sz="1500" b="1" dirty="0"/>
              <a:t>Art. 301.</a:t>
            </a:r>
          </a:p>
          <a:p>
            <a:pPr algn="just"/>
            <a:r>
              <a:rPr lang="pl-PL" sz="1500" dirty="0"/>
              <a:t>W sprawach przewinień dyscyplinarnych, które mogą stanowić naruszenie zasad etyki w nauce, komisja  dyscyplinarna może zwrócić się o wydanie opinii do komisji do spraw etyki w nauce PAN. Opinia wiąże w zakresie ustalenia, czy czyn ma znamiona czynu, o którym mowa w art.287 ust.2 pkt 1–5</a:t>
            </a:r>
          </a:p>
          <a:p>
            <a:endParaRPr lang="pl-PL" sz="1200" dirty="0"/>
          </a:p>
        </p:txBody>
      </p:sp>
    </p:spTree>
    <p:extLst>
      <p:ext uri="{BB962C8B-B14F-4D97-AF65-F5344CB8AC3E}">
        <p14:creationId xmlns:p14="http://schemas.microsoft.com/office/powerpoint/2010/main" val="199947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248347"/>
            <a:ext cx="8640959" cy="3877815"/>
          </a:xfrm>
        </p:spPr>
        <p:txBody>
          <a:bodyPr>
            <a:normAutofit/>
          </a:bodyPr>
          <a:lstStyle/>
          <a:p>
            <a:pPr algn="just"/>
            <a:r>
              <a:rPr lang="pl-PL" b="1" dirty="0"/>
              <a:t>§  14. </a:t>
            </a:r>
            <a:endParaRPr lang="pl-PL" dirty="0"/>
          </a:p>
          <a:p>
            <a:pPr algn="just">
              <a:lnSpc>
                <a:spcPct val="150000"/>
              </a:lnSpc>
            </a:pPr>
            <a:r>
              <a:rPr lang="pl-PL" dirty="0"/>
              <a:t>1. Opinie komisji są wiążące przy rozstrzyganiu spraw związanych z naruszeniem zasad etyki w nauce przez pracowników uczelni, jednostki naukowej Akademii oraz instytutu badawczego, o którym mowa w ustawie z dnia 30 kwietnia 2010 r. o instytutach badawczych (Dz. U. Nr 96, poz. 618 oraz z 2011 r. Nr 112, poz. 654 i Nr 185, poz. 1092).</a:t>
            </a:r>
          </a:p>
          <a:p>
            <a:endParaRPr lang="pl-PL" dirty="0"/>
          </a:p>
        </p:txBody>
      </p:sp>
      <p:sp>
        <p:nvSpPr>
          <p:cNvPr id="6" name="Tytuł 5"/>
          <p:cNvSpPr>
            <a:spLocks noGrp="1"/>
          </p:cNvSpPr>
          <p:nvPr>
            <p:ph type="title"/>
          </p:nvPr>
        </p:nvSpPr>
        <p:spPr>
          <a:xfrm>
            <a:off x="107504" y="0"/>
            <a:ext cx="8928992" cy="1624406"/>
          </a:xfrm>
        </p:spPr>
        <p:txBody>
          <a:bodyPr/>
          <a:lstStyle/>
          <a:p>
            <a:br>
              <a:rPr lang="pl-PL" sz="1800" b="1" dirty="0"/>
            </a:br>
            <a:r>
              <a:rPr lang="pl-PL" sz="1800" b="1" dirty="0"/>
              <a:t>ROZPORZĄDZENIE</a:t>
            </a:r>
            <a:br>
              <a:rPr lang="pl-PL" sz="1800" dirty="0"/>
            </a:br>
            <a:r>
              <a:rPr lang="pl-PL" sz="1800" b="1" dirty="0"/>
              <a:t>MINISTRA NAUKI I SZKOLNICTWA WYŻSZEGO </a:t>
            </a:r>
            <a:br>
              <a:rPr lang="pl-PL" sz="1800" dirty="0"/>
            </a:br>
            <a:r>
              <a:rPr lang="pl-PL" sz="1800" dirty="0"/>
              <a:t>z dnia 28 października 2010 r.</a:t>
            </a:r>
            <a:br>
              <a:rPr lang="pl-PL" sz="1800" dirty="0"/>
            </a:br>
            <a:r>
              <a:rPr lang="pl-PL" sz="1800" b="1" dirty="0"/>
              <a:t>w sprawie trybu wyboru członków komisji do spraw etyki w nauce, trybu jej prac i sposobu wykorzystania wiążących opinii komisji oraz sposobu finansowania</a:t>
            </a:r>
            <a:br>
              <a:rPr lang="pl-PL" sz="1600" dirty="0"/>
            </a:br>
            <a:endParaRPr lang="pl-PL" sz="1600" dirty="0"/>
          </a:p>
        </p:txBody>
      </p:sp>
    </p:spTree>
    <p:extLst>
      <p:ext uri="{BB962C8B-B14F-4D97-AF65-F5344CB8AC3E}">
        <p14:creationId xmlns:p14="http://schemas.microsoft.com/office/powerpoint/2010/main" val="277023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332656"/>
            <a:ext cx="8496944" cy="1054250"/>
          </a:xfrm>
        </p:spPr>
        <p:txBody>
          <a:bodyPr>
            <a:noAutofit/>
          </a:bodyPr>
          <a:lstStyle/>
          <a:p>
            <a:r>
              <a:rPr lang="pl-PL" sz="3200" b="1" dirty="0"/>
              <a:t>Centrum Badań nad Rzetelnością w Nauce</a:t>
            </a:r>
          </a:p>
        </p:txBody>
      </p:sp>
      <p:sp>
        <p:nvSpPr>
          <p:cNvPr id="5" name="Symbol zastępczy zawartości 4"/>
          <p:cNvSpPr>
            <a:spLocks noGrp="1"/>
          </p:cNvSpPr>
          <p:nvPr>
            <p:ph idx="1"/>
          </p:nvPr>
        </p:nvSpPr>
        <p:spPr>
          <a:xfrm>
            <a:off x="251520" y="1600200"/>
            <a:ext cx="8712968" cy="4925144"/>
          </a:xfrm>
        </p:spPr>
        <p:txBody>
          <a:bodyPr>
            <a:normAutofit fontScale="85000" lnSpcReduction="10000"/>
          </a:bodyPr>
          <a:lstStyle/>
          <a:p>
            <a:pPr>
              <a:lnSpc>
                <a:spcPct val="150000"/>
              </a:lnSpc>
            </a:pPr>
            <a:endParaRPr lang="pl-PL" sz="2400" dirty="0"/>
          </a:p>
          <a:p>
            <a:pPr algn="just">
              <a:lnSpc>
                <a:spcPct val="150000"/>
              </a:lnSpc>
            </a:pPr>
            <a:r>
              <a:rPr lang="pl-PL" sz="2600" dirty="0"/>
              <a:t>W kwietniu 2018 r. w Instytucie Nauk Prawnych PAN (dyrektor – dr hab. C. Nowak) zostało założone pierwsze w Polsce Centrum Badań nad Rzetelnością w Nauce.</a:t>
            </a:r>
          </a:p>
          <a:p>
            <a:pPr marL="0" indent="0" algn="just">
              <a:buNone/>
            </a:pPr>
            <a:endParaRPr lang="pl-PL" sz="2600" dirty="0"/>
          </a:p>
          <a:p>
            <a:pPr algn="just">
              <a:lnSpc>
                <a:spcPct val="150000"/>
              </a:lnSpc>
            </a:pPr>
            <a:r>
              <a:rPr lang="pl-PL" sz="2600" dirty="0"/>
              <a:t>Prace Centrum skupiają się na etycznych i prawnych aspektach prowadzenia badań i publikowania prac naukowych, co przyczyni się do zwiększenia świadomości środowiska naukowego i akademickiego odnośnie najważniejszych problemów i wyzwań związanych z rzetelnością w nauce.</a:t>
            </a:r>
          </a:p>
        </p:txBody>
      </p:sp>
    </p:spTree>
    <p:extLst>
      <p:ext uri="{BB962C8B-B14F-4D97-AF65-F5344CB8AC3E}">
        <p14:creationId xmlns:p14="http://schemas.microsoft.com/office/powerpoint/2010/main" val="335461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13" y="54089"/>
            <a:ext cx="8697539" cy="724001"/>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67" y="778090"/>
            <a:ext cx="8697539" cy="5877746"/>
          </a:xfrm>
          <a:prstGeom prst="rect">
            <a:avLst/>
          </a:prstGeom>
        </p:spPr>
      </p:pic>
    </p:spTree>
    <p:extLst>
      <p:ext uri="{BB962C8B-B14F-4D97-AF65-F5344CB8AC3E}">
        <p14:creationId xmlns:p14="http://schemas.microsoft.com/office/powerpoint/2010/main" val="386275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6" y="56264"/>
            <a:ext cx="8697539" cy="724001"/>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76" y="771070"/>
            <a:ext cx="8697538" cy="5830114"/>
          </a:xfrm>
          <a:prstGeom prst="rect">
            <a:avLst/>
          </a:prstGeom>
        </p:spPr>
      </p:pic>
    </p:spTree>
    <p:extLst>
      <p:ext uri="{BB962C8B-B14F-4D97-AF65-F5344CB8AC3E}">
        <p14:creationId xmlns:p14="http://schemas.microsoft.com/office/powerpoint/2010/main" val="323034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4"/>
            <a:ext cx="9144000" cy="657317"/>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 y="548680"/>
            <a:ext cx="9144000" cy="1785728"/>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334408"/>
            <a:ext cx="7992888" cy="2409006"/>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743414"/>
            <a:ext cx="7992888" cy="2114585"/>
          </a:xfrm>
          <a:prstGeom prst="rect">
            <a:avLst/>
          </a:prstGeom>
        </p:spPr>
      </p:pic>
      <p:sp>
        <p:nvSpPr>
          <p:cNvPr id="4" name="Prostokąt zaokrąglony 3"/>
          <p:cNvSpPr/>
          <p:nvPr/>
        </p:nvSpPr>
        <p:spPr>
          <a:xfrm>
            <a:off x="4716016" y="5517232"/>
            <a:ext cx="1224136" cy="283474"/>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2332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34" y="37728"/>
            <a:ext cx="7576594" cy="288032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34" y="2918048"/>
            <a:ext cx="7576594" cy="3789040"/>
          </a:xfrm>
          <a:prstGeom prst="rect">
            <a:avLst/>
          </a:prstGeom>
        </p:spPr>
      </p:pic>
    </p:spTree>
    <p:extLst>
      <p:ext uri="{BB962C8B-B14F-4D97-AF65-F5344CB8AC3E}">
        <p14:creationId xmlns:p14="http://schemas.microsoft.com/office/powerpoint/2010/main" val="380477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280920" cy="590632"/>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603344"/>
            <a:ext cx="7848873" cy="2118288"/>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721632"/>
            <a:ext cx="7848872" cy="1224136"/>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945768"/>
            <a:ext cx="7848872" cy="2304256"/>
          </a:xfrm>
          <a:prstGeom prst="rect">
            <a:avLst/>
          </a:prstGeom>
        </p:spPr>
      </p:pic>
    </p:spTree>
    <p:extLst>
      <p:ext uri="{BB962C8B-B14F-4D97-AF65-F5344CB8AC3E}">
        <p14:creationId xmlns:p14="http://schemas.microsoft.com/office/powerpoint/2010/main" val="247815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504" y="2060848"/>
            <a:ext cx="8928992" cy="4797151"/>
          </a:xfrm>
        </p:spPr>
        <p:txBody>
          <a:bodyPr>
            <a:normAutofit lnSpcReduction="10000"/>
          </a:bodyPr>
          <a:lstStyle/>
          <a:p>
            <a:pPr marL="0" indent="0">
              <a:buNone/>
            </a:pPr>
            <a:r>
              <a:rPr lang="pl-PL" dirty="0"/>
              <a:t>Z konsultacji w sprawie problemów jednostek PAN oraz rekomendacje na podstawie ankiety i debaty „Problemy instytutów i reforma PAN oczami młodych naukowców” </a:t>
            </a:r>
          </a:p>
          <a:p>
            <a:pPr marL="0" indent="0">
              <a:buNone/>
            </a:pPr>
            <a:r>
              <a:rPr lang="pl-PL" sz="2200" b="1" dirty="0"/>
              <a:t>Autorzy raportu: </a:t>
            </a:r>
            <a:endParaRPr lang="pl-PL" sz="2200" dirty="0"/>
          </a:p>
          <a:p>
            <a:pPr marL="0" indent="0">
              <a:buNone/>
            </a:pPr>
            <a:r>
              <a:rPr lang="pl-PL" sz="2200" dirty="0"/>
              <a:t>dr hab. Nicole </a:t>
            </a:r>
            <a:r>
              <a:rPr lang="pl-PL" sz="2200" dirty="0" err="1"/>
              <a:t>Dołowy-Rybińska</a:t>
            </a:r>
            <a:r>
              <a:rPr lang="pl-PL" sz="2200" dirty="0"/>
              <a:t> (Instytut Slawistyki PAN)  </a:t>
            </a:r>
          </a:p>
          <a:p>
            <a:pPr marL="0" indent="0">
              <a:buNone/>
            </a:pPr>
            <a:r>
              <a:rPr lang="pl-PL" sz="2200" dirty="0"/>
              <a:t>dr hab. Karol Palka (Instytut Matematyczny PAN)                         </a:t>
            </a:r>
          </a:p>
          <a:p>
            <a:pPr marL="0" indent="0">
              <a:buNone/>
            </a:pPr>
            <a:r>
              <a:rPr lang="pl-PL" sz="2200" dirty="0"/>
              <a:t>dr hab. Justyna Cybulska (Instytut Agrofizyki PAN)                </a:t>
            </a:r>
          </a:p>
          <a:p>
            <a:pPr marL="0" indent="0">
              <a:buNone/>
            </a:pPr>
            <a:r>
              <a:rPr lang="pl-PL" sz="2200" dirty="0"/>
              <a:t>dr hab. Monika Kędra (Instytut Oceanologii PAN)                     </a:t>
            </a:r>
          </a:p>
          <a:p>
            <a:pPr marL="0" indent="0">
              <a:buNone/>
            </a:pPr>
            <a:r>
              <a:rPr lang="pl-PL" sz="2200" dirty="0"/>
              <a:t>dr Piotr </a:t>
            </a:r>
            <a:r>
              <a:rPr lang="pl-PL" sz="2200" dirty="0" err="1"/>
              <a:t>Kuświk</a:t>
            </a:r>
            <a:r>
              <a:rPr lang="pl-PL" sz="2200" dirty="0"/>
              <a:t> (Instytut Fizyki Molekularnej PAN) </a:t>
            </a:r>
          </a:p>
          <a:p>
            <a:pPr marL="0" indent="0">
              <a:buNone/>
            </a:pPr>
            <a:r>
              <a:rPr lang="pl-PL" sz="2200" b="1" dirty="0"/>
              <a:t>Konsultacja</a:t>
            </a:r>
            <a:r>
              <a:rPr lang="pl-PL" sz="2200" dirty="0"/>
              <a:t>: </a:t>
            </a:r>
          </a:p>
          <a:p>
            <a:pPr marL="0" indent="0">
              <a:buNone/>
            </a:pPr>
            <a:r>
              <a:rPr lang="pl-PL" sz="2200" dirty="0"/>
              <a:t>dr Michał </a:t>
            </a:r>
            <a:r>
              <a:rPr lang="pl-PL" sz="2200" dirty="0" err="1"/>
              <a:t>Kotnarowski</a:t>
            </a:r>
            <a:r>
              <a:rPr lang="pl-PL" sz="2200" dirty="0"/>
              <a:t> (Instytut Studiów Politycznych PAN) </a:t>
            </a:r>
          </a:p>
          <a:p>
            <a:pPr marL="0" indent="0">
              <a:buNone/>
            </a:pPr>
            <a:endParaRPr lang="pl-PL" sz="2200" dirty="0"/>
          </a:p>
          <a:p>
            <a:pPr marL="0" indent="0">
              <a:buNone/>
            </a:pPr>
            <a:r>
              <a:rPr lang="pl-PL" sz="2200" dirty="0"/>
              <a:t>AMU PAN, lipiec 2018</a:t>
            </a:r>
          </a:p>
        </p:txBody>
      </p:sp>
      <p:sp>
        <p:nvSpPr>
          <p:cNvPr id="3" name="Tytuł 2"/>
          <p:cNvSpPr>
            <a:spLocks noGrp="1"/>
          </p:cNvSpPr>
          <p:nvPr>
            <p:ph type="title"/>
          </p:nvPr>
        </p:nvSpPr>
        <p:spPr>
          <a:xfrm>
            <a:off x="0" y="0"/>
            <a:ext cx="9144000" cy="1700808"/>
          </a:xfrm>
        </p:spPr>
        <p:txBody>
          <a:bodyPr/>
          <a:lstStyle/>
          <a:p>
            <a:r>
              <a:rPr lang="pl-PL" sz="2400" dirty="0"/>
              <a:t> </a:t>
            </a:r>
            <a:r>
              <a:rPr lang="pl-PL" sz="4000" b="1" dirty="0"/>
              <a:t>Raport Akademii Młodych Uczonych PAN </a:t>
            </a:r>
            <a:endParaRPr lang="pl-PL" sz="4000" dirty="0"/>
          </a:p>
        </p:txBody>
      </p:sp>
    </p:spTree>
    <p:extLst>
      <p:ext uri="{BB962C8B-B14F-4D97-AF65-F5344CB8AC3E}">
        <p14:creationId xmlns:p14="http://schemas.microsoft.com/office/powerpoint/2010/main" val="2737963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3825"/>
            <a:ext cx="9144000" cy="6030350"/>
          </a:xfrm>
          <a:prstGeom prst="rect">
            <a:avLst/>
          </a:prstGeom>
        </p:spPr>
      </p:pic>
    </p:spTree>
    <p:extLst>
      <p:ext uri="{BB962C8B-B14F-4D97-AF65-F5344CB8AC3E}">
        <p14:creationId xmlns:p14="http://schemas.microsoft.com/office/powerpoint/2010/main" val="2488116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3" y="592457"/>
            <a:ext cx="7704857" cy="1108351"/>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2" y="1691613"/>
            <a:ext cx="7704857" cy="1568219"/>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1" y="3259832"/>
            <a:ext cx="7704857" cy="1944216"/>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0"/>
            <a:ext cx="8280920" cy="590632"/>
          </a:xfrm>
          <a:prstGeom prst="rect">
            <a:avLst/>
          </a:prstGeom>
        </p:spPr>
      </p:pic>
      <p:pic>
        <p:nvPicPr>
          <p:cNvPr id="6" name="Obraz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4" y="5206936"/>
            <a:ext cx="7704856" cy="1462424"/>
          </a:xfrm>
          <a:prstGeom prst="rect">
            <a:avLst/>
          </a:prstGeom>
        </p:spPr>
      </p:pic>
    </p:spTree>
    <p:extLst>
      <p:ext uri="{BB962C8B-B14F-4D97-AF65-F5344CB8AC3E}">
        <p14:creationId xmlns:p14="http://schemas.microsoft.com/office/powerpoint/2010/main" val="2603824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280920" cy="590632"/>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90632"/>
            <a:ext cx="7632848" cy="3410078"/>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7" y="4000710"/>
            <a:ext cx="7632847" cy="1162297"/>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5141912"/>
            <a:ext cx="7632848" cy="1317277"/>
          </a:xfrm>
          <a:prstGeom prst="rect">
            <a:avLst/>
          </a:prstGeom>
        </p:spPr>
      </p:pic>
    </p:spTree>
    <p:extLst>
      <p:ext uri="{BB962C8B-B14F-4D97-AF65-F5344CB8AC3E}">
        <p14:creationId xmlns:p14="http://schemas.microsoft.com/office/powerpoint/2010/main" val="1150032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16632"/>
            <a:ext cx="4752528" cy="6480720"/>
          </a:xfrm>
          <a:prstGeom prst="rect">
            <a:avLst/>
          </a:prstGeom>
        </p:spPr>
      </p:pic>
    </p:spTree>
    <p:extLst>
      <p:ext uri="{BB962C8B-B14F-4D97-AF65-F5344CB8AC3E}">
        <p14:creationId xmlns:p14="http://schemas.microsoft.com/office/powerpoint/2010/main" val="133015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1988840"/>
            <a:ext cx="9143999" cy="4752529"/>
          </a:xfrm>
        </p:spPr>
        <p:txBody>
          <a:bodyPr>
            <a:normAutofit fontScale="92500" lnSpcReduction="10000"/>
          </a:bodyPr>
          <a:lstStyle/>
          <a:p>
            <a:pPr algn="just"/>
            <a:r>
              <a:rPr lang="pl-PL" dirty="0" err="1"/>
              <a:t>Research</a:t>
            </a:r>
            <a:r>
              <a:rPr lang="pl-PL" dirty="0"/>
              <a:t> </a:t>
            </a:r>
            <a:r>
              <a:rPr lang="pl-PL" dirty="0" err="1"/>
              <a:t>institutions</a:t>
            </a:r>
            <a:r>
              <a:rPr lang="pl-PL" dirty="0"/>
              <a:t> and </a:t>
            </a:r>
            <a:r>
              <a:rPr lang="pl-PL" dirty="0" err="1"/>
              <a:t>organisations</a:t>
            </a:r>
            <a:r>
              <a:rPr lang="pl-PL" dirty="0"/>
              <a:t> </a:t>
            </a:r>
            <a:r>
              <a:rPr lang="pl-PL" dirty="0" err="1"/>
              <a:t>ensure</a:t>
            </a:r>
            <a:r>
              <a:rPr lang="pl-PL" dirty="0"/>
              <a:t> </a:t>
            </a:r>
            <a:r>
              <a:rPr lang="pl-PL" dirty="0" err="1"/>
              <a:t>that</a:t>
            </a:r>
            <a:r>
              <a:rPr lang="pl-PL" dirty="0"/>
              <a:t> </a:t>
            </a:r>
            <a:r>
              <a:rPr lang="pl-PL" dirty="0" err="1"/>
              <a:t>researchers</a:t>
            </a:r>
            <a:r>
              <a:rPr lang="pl-PL" dirty="0"/>
              <a:t> </a:t>
            </a:r>
            <a:r>
              <a:rPr lang="pl-PL" dirty="0" err="1"/>
              <a:t>receive</a:t>
            </a:r>
            <a:r>
              <a:rPr lang="pl-PL" dirty="0"/>
              <a:t> </a:t>
            </a:r>
            <a:r>
              <a:rPr lang="pl-PL" dirty="0" err="1"/>
              <a:t>rigorous</a:t>
            </a:r>
            <a:r>
              <a:rPr lang="pl-PL" dirty="0"/>
              <a:t> </a:t>
            </a:r>
            <a:r>
              <a:rPr lang="pl-PL" dirty="0" err="1"/>
              <a:t>training</a:t>
            </a:r>
            <a:r>
              <a:rPr lang="pl-PL" dirty="0"/>
              <a:t> in </a:t>
            </a:r>
            <a:r>
              <a:rPr lang="pl-PL" dirty="0" err="1"/>
              <a:t>research</a:t>
            </a:r>
            <a:r>
              <a:rPr lang="pl-PL" dirty="0"/>
              <a:t> design, </a:t>
            </a:r>
            <a:r>
              <a:rPr lang="pl-PL" dirty="0" err="1"/>
              <a:t>methodology</a:t>
            </a:r>
            <a:r>
              <a:rPr lang="pl-PL" dirty="0"/>
              <a:t> and </a:t>
            </a:r>
            <a:r>
              <a:rPr lang="pl-PL" dirty="0" err="1"/>
              <a:t>analysis</a:t>
            </a:r>
            <a:r>
              <a:rPr lang="pl-PL" dirty="0"/>
              <a:t>.</a:t>
            </a:r>
          </a:p>
          <a:p>
            <a:pPr algn="just"/>
            <a:r>
              <a:rPr lang="pl-PL" dirty="0" err="1"/>
              <a:t>Research</a:t>
            </a:r>
            <a:r>
              <a:rPr lang="pl-PL" dirty="0"/>
              <a:t> </a:t>
            </a:r>
            <a:r>
              <a:rPr lang="pl-PL" dirty="0" err="1"/>
              <a:t>institutions</a:t>
            </a:r>
            <a:r>
              <a:rPr lang="pl-PL" dirty="0"/>
              <a:t> and </a:t>
            </a:r>
            <a:r>
              <a:rPr lang="pl-PL" dirty="0" err="1"/>
              <a:t>organisations</a:t>
            </a:r>
            <a:r>
              <a:rPr lang="pl-PL" dirty="0"/>
              <a:t> </a:t>
            </a:r>
            <a:r>
              <a:rPr lang="pl-PL" dirty="0" err="1"/>
              <a:t>develop</a:t>
            </a:r>
            <a:r>
              <a:rPr lang="pl-PL" dirty="0"/>
              <a:t> </a:t>
            </a:r>
            <a:r>
              <a:rPr lang="pl-PL" dirty="0" err="1"/>
              <a:t>appropriate</a:t>
            </a:r>
            <a:r>
              <a:rPr lang="pl-PL" dirty="0"/>
              <a:t> and </a:t>
            </a:r>
            <a:r>
              <a:rPr lang="pl-PL" dirty="0" err="1"/>
              <a:t>adequate</a:t>
            </a:r>
            <a:r>
              <a:rPr lang="pl-PL" dirty="0"/>
              <a:t> </a:t>
            </a:r>
            <a:r>
              <a:rPr lang="pl-PL" dirty="0" err="1"/>
              <a:t>training</a:t>
            </a:r>
            <a:r>
              <a:rPr lang="pl-PL" dirty="0"/>
              <a:t> in </a:t>
            </a:r>
            <a:r>
              <a:rPr lang="pl-PL" dirty="0" err="1"/>
              <a:t>ethics</a:t>
            </a:r>
            <a:r>
              <a:rPr lang="pl-PL" dirty="0"/>
              <a:t> and </a:t>
            </a:r>
            <a:r>
              <a:rPr lang="pl-PL" dirty="0" err="1"/>
              <a:t>research</a:t>
            </a:r>
            <a:r>
              <a:rPr lang="pl-PL" dirty="0"/>
              <a:t> </a:t>
            </a:r>
            <a:r>
              <a:rPr lang="pl-PL" dirty="0" err="1"/>
              <a:t>integrity</a:t>
            </a:r>
            <a:r>
              <a:rPr lang="pl-PL" dirty="0"/>
              <a:t> and </a:t>
            </a:r>
            <a:r>
              <a:rPr lang="pl-PL" dirty="0" err="1"/>
              <a:t>ensure</a:t>
            </a:r>
            <a:r>
              <a:rPr lang="pl-PL" dirty="0"/>
              <a:t> </a:t>
            </a:r>
            <a:r>
              <a:rPr lang="pl-PL" dirty="0" err="1"/>
              <a:t>that</a:t>
            </a:r>
            <a:r>
              <a:rPr lang="pl-PL" dirty="0"/>
              <a:t> </a:t>
            </a:r>
            <a:r>
              <a:rPr lang="pl-PL" dirty="0" err="1"/>
              <a:t>all</a:t>
            </a:r>
            <a:r>
              <a:rPr lang="pl-PL" dirty="0"/>
              <a:t> </a:t>
            </a:r>
            <a:r>
              <a:rPr lang="pl-PL" dirty="0" err="1"/>
              <a:t>concerned</a:t>
            </a:r>
            <a:r>
              <a:rPr lang="pl-PL" dirty="0"/>
              <a:t> </a:t>
            </a:r>
            <a:r>
              <a:rPr lang="pl-PL" dirty="0" err="1"/>
              <a:t>are</a:t>
            </a:r>
            <a:r>
              <a:rPr lang="pl-PL" dirty="0"/>
              <a:t> </a:t>
            </a:r>
            <a:r>
              <a:rPr lang="pl-PL" dirty="0" err="1"/>
              <a:t>made</a:t>
            </a:r>
            <a:r>
              <a:rPr lang="pl-PL" dirty="0"/>
              <a:t> </a:t>
            </a:r>
            <a:r>
              <a:rPr lang="pl-PL" dirty="0" err="1"/>
              <a:t>aware</a:t>
            </a:r>
            <a:r>
              <a:rPr lang="pl-PL" dirty="0"/>
              <a:t> of the </a:t>
            </a:r>
            <a:r>
              <a:rPr lang="pl-PL" dirty="0" err="1"/>
              <a:t>relevant</a:t>
            </a:r>
            <a:r>
              <a:rPr lang="pl-PL" dirty="0"/>
              <a:t> </a:t>
            </a:r>
            <a:r>
              <a:rPr lang="pl-PL" dirty="0" err="1"/>
              <a:t>codes</a:t>
            </a:r>
            <a:r>
              <a:rPr lang="pl-PL" dirty="0"/>
              <a:t> and </a:t>
            </a:r>
            <a:r>
              <a:rPr lang="pl-PL" dirty="0" err="1"/>
              <a:t>regulations</a:t>
            </a:r>
            <a:r>
              <a:rPr lang="pl-PL" dirty="0"/>
              <a:t>. </a:t>
            </a:r>
          </a:p>
          <a:p>
            <a:pPr algn="just"/>
            <a:r>
              <a:rPr lang="pl-PL" dirty="0" err="1"/>
              <a:t>Researchers</a:t>
            </a:r>
            <a:r>
              <a:rPr lang="pl-PL" dirty="0"/>
              <a:t> </a:t>
            </a:r>
            <a:r>
              <a:rPr lang="pl-PL" dirty="0" err="1"/>
              <a:t>across</a:t>
            </a:r>
            <a:r>
              <a:rPr lang="pl-PL" dirty="0"/>
              <a:t> the </a:t>
            </a:r>
            <a:r>
              <a:rPr lang="pl-PL" dirty="0" err="1"/>
              <a:t>entire</a:t>
            </a:r>
            <a:r>
              <a:rPr lang="pl-PL" dirty="0"/>
              <a:t> </a:t>
            </a:r>
            <a:r>
              <a:rPr lang="pl-PL" dirty="0" err="1"/>
              <a:t>career</a:t>
            </a:r>
            <a:r>
              <a:rPr lang="pl-PL" dirty="0"/>
              <a:t> </a:t>
            </a:r>
            <a:r>
              <a:rPr lang="pl-PL" dirty="0" err="1"/>
              <a:t>path</a:t>
            </a:r>
            <a:r>
              <a:rPr lang="pl-PL" dirty="0"/>
              <a:t>, from junior to the most senior </a:t>
            </a:r>
            <a:r>
              <a:rPr lang="pl-PL" dirty="0" err="1"/>
              <a:t>level</a:t>
            </a:r>
            <a:r>
              <a:rPr lang="pl-PL" dirty="0"/>
              <a:t>, </a:t>
            </a:r>
            <a:r>
              <a:rPr lang="pl-PL" dirty="0" err="1"/>
              <a:t>undertake</a:t>
            </a:r>
            <a:r>
              <a:rPr lang="pl-PL" dirty="0"/>
              <a:t> </a:t>
            </a:r>
            <a:r>
              <a:rPr lang="pl-PL" dirty="0" err="1"/>
              <a:t>training</a:t>
            </a:r>
            <a:r>
              <a:rPr lang="pl-PL" dirty="0"/>
              <a:t> in </a:t>
            </a:r>
            <a:r>
              <a:rPr lang="pl-PL" dirty="0" err="1"/>
              <a:t>ethics</a:t>
            </a:r>
            <a:r>
              <a:rPr lang="pl-PL" dirty="0"/>
              <a:t> and </a:t>
            </a:r>
            <a:r>
              <a:rPr lang="pl-PL" dirty="0" err="1"/>
              <a:t>research</a:t>
            </a:r>
            <a:r>
              <a:rPr lang="pl-PL" dirty="0"/>
              <a:t> </a:t>
            </a:r>
            <a:r>
              <a:rPr lang="pl-PL" dirty="0" err="1"/>
              <a:t>integrity</a:t>
            </a:r>
            <a:r>
              <a:rPr lang="pl-PL" dirty="0"/>
              <a:t>. </a:t>
            </a:r>
          </a:p>
          <a:p>
            <a:pPr algn="just"/>
            <a:r>
              <a:rPr lang="pl-PL" dirty="0"/>
              <a:t>Senior </a:t>
            </a:r>
            <a:r>
              <a:rPr lang="pl-PL" dirty="0" err="1"/>
              <a:t>researchers</a:t>
            </a:r>
            <a:r>
              <a:rPr lang="pl-PL" dirty="0"/>
              <a:t>, </a:t>
            </a:r>
            <a:r>
              <a:rPr lang="pl-PL" dirty="0" err="1"/>
              <a:t>research</a:t>
            </a:r>
            <a:r>
              <a:rPr lang="pl-PL" dirty="0"/>
              <a:t> </a:t>
            </a:r>
            <a:r>
              <a:rPr lang="pl-PL" dirty="0" err="1"/>
              <a:t>leaders</a:t>
            </a:r>
            <a:r>
              <a:rPr lang="pl-PL" dirty="0"/>
              <a:t> and </a:t>
            </a:r>
            <a:r>
              <a:rPr lang="pl-PL" dirty="0" err="1"/>
              <a:t>supervisors</a:t>
            </a:r>
            <a:r>
              <a:rPr lang="pl-PL" dirty="0"/>
              <a:t> mentor </a:t>
            </a:r>
            <a:r>
              <a:rPr lang="pl-PL" dirty="0" err="1"/>
              <a:t>their</a:t>
            </a:r>
            <a:r>
              <a:rPr lang="pl-PL" dirty="0"/>
              <a:t> team </a:t>
            </a:r>
            <a:r>
              <a:rPr lang="pl-PL" dirty="0" err="1"/>
              <a:t>members</a:t>
            </a:r>
            <a:r>
              <a:rPr lang="pl-PL" dirty="0"/>
              <a:t> and </a:t>
            </a:r>
            <a:r>
              <a:rPr lang="pl-PL" dirty="0" err="1"/>
              <a:t>offer</a:t>
            </a:r>
            <a:r>
              <a:rPr lang="pl-PL" dirty="0"/>
              <a:t> </a:t>
            </a:r>
            <a:r>
              <a:rPr lang="pl-PL" dirty="0" err="1"/>
              <a:t>specific</a:t>
            </a:r>
            <a:r>
              <a:rPr lang="pl-PL" dirty="0"/>
              <a:t> </a:t>
            </a:r>
            <a:r>
              <a:rPr lang="pl-PL" dirty="0" err="1"/>
              <a:t>guidance</a:t>
            </a:r>
            <a:r>
              <a:rPr lang="pl-PL" dirty="0"/>
              <a:t> and </a:t>
            </a:r>
            <a:r>
              <a:rPr lang="pl-PL" dirty="0" err="1"/>
              <a:t>training</a:t>
            </a:r>
            <a:r>
              <a:rPr lang="pl-PL" dirty="0"/>
              <a:t> to </a:t>
            </a:r>
            <a:r>
              <a:rPr lang="pl-PL" dirty="0" err="1"/>
              <a:t>properly</a:t>
            </a:r>
            <a:r>
              <a:rPr lang="pl-PL" dirty="0"/>
              <a:t> </a:t>
            </a:r>
            <a:r>
              <a:rPr lang="pl-PL" dirty="0" err="1"/>
              <a:t>develop</a:t>
            </a:r>
            <a:r>
              <a:rPr lang="pl-PL" dirty="0"/>
              <a:t>, design and </a:t>
            </a:r>
            <a:r>
              <a:rPr lang="pl-PL" dirty="0" err="1"/>
              <a:t>structure</a:t>
            </a:r>
            <a:r>
              <a:rPr lang="pl-PL" dirty="0"/>
              <a:t> </a:t>
            </a:r>
            <a:r>
              <a:rPr lang="pl-PL" dirty="0" err="1"/>
              <a:t>their</a:t>
            </a:r>
            <a:r>
              <a:rPr lang="pl-PL" dirty="0"/>
              <a:t> </a:t>
            </a:r>
            <a:r>
              <a:rPr lang="pl-PL" dirty="0" err="1"/>
              <a:t>research</a:t>
            </a:r>
            <a:r>
              <a:rPr lang="pl-PL" dirty="0"/>
              <a:t> </a:t>
            </a:r>
            <a:r>
              <a:rPr lang="pl-PL" dirty="0" err="1"/>
              <a:t>activity</a:t>
            </a:r>
            <a:r>
              <a:rPr lang="pl-PL" dirty="0"/>
              <a:t> and to </a:t>
            </a:r>
            <a:r>
              <a:rPr lang="pl-PL" dirty="0" err="1"/>
              <a:t>foster</a:t>
            </a:r>
            <a:r>
              <a:rPr lang="pl-PL" dirty="0"/>
              <a:t> a </a:t>
            </a:r>
            <a:r>
              <a:rPr lang="pl-PL" dirty="0" err="1"/>
              <a:t>culture</a:t>
            </a:r>
            <a:r>
              <a:rPr lang="pl-PL" dirty="0"/>
              <a:t> of </a:t>
            </a:r>
            <a:r>
              <a:rPr lang="pl-PL" dirty="0" err="1"/>
              <a:t>research</a:t>
            </a:r>
            <a:r>
              <a:rPr lang="pl-PL" dirty="0"/>
              <a:t> </a:t>
            </a:r>
            <a:r>
              <a:rPr lang="pl-PL" dirty="0" err="1"/>
              <a:t>integrity</a:t>
            </a:r>
            <a:r>
              <a:rPr lang="pl-PL" dirty="0"/>
              <a:t>.</a:t>
            </a:r>
          </a:p>
          <a:p>
            <a:pPr marL="0" indent="0" algn="just">
              <a:buNone/>
            </a:pPr>
            <a:endParaRPr lang="pl-PL" dirty="0"/>
          </a:p>
          <a:p>
            <a:pPr marL="0" indent="0" algn="just">
              <a:buNone/>
            </a:pPr>
            <a:r>
              <a:rPr lang="pl-PL" b="1" dirty="0"/>
              <a:t>The </a:t>
            </a:r>
            <a:r>
              <a:rPr lang="pl-PL" b="1" dirty="0" err="1"/>
              <a:t>European</a:t>
            </a:r>
            <a:r>
              <a:rPr lang="pl-PL" b="1" dirty="0"/>
              <a:t> </a:t>
            </a:r>
            <a:r>
              <a:rPr lang="pl-PL" b="1" dirty="0" err="1"/>
              <a:t>Code</a:t>
            </a:r>
            <a:r>
              <a:rPr lang="pl-PL" b="1" dirty="0"/>
              <a:t> of </a:t>
            </a:r>
            <a:r>
              <a:rPr lang="pl-PL" b="1" dirty="0" err="1"/>
              <a:t>Conduct</a:t>
            </a:r>
            <a:r>
              <a:rPr lang="pl-PL" b="1" dirty="0"/>
              <a:t> for </a:t>
            </a:r>
            <a:r>
              <a:rPr lang="pl-PL" b="1" dirty="0" err="1"/>
              <a:t>Research</a:t>
            </a:r>
            <a:r>
              <a:rPr lang="pl-PL" b="1" dirty="0"/>
              <a:t> </a:t>
            </a:r>
            <a:r>
              <a:rPr lang="pl-PL" b="1" dirty="0" err="1"/>
              <a:t>Integrity</a:t>
            </a:r>
            <a:r>
              <a:rPr lang="pl-PL" b="1" dirty="0"/>
              <a:t>.</a:t>
            </a:r>
          </a:p>
        </p:txBody>
      </p:sp>
      <p:sp>
        <p:nvSpPr>
          <p:cNvPr id="3" name="Tytuł 2"/>
          <p:cNvSpPr>
            <a:spLocks noGrp="1"/>
          </p:cNvSpPr>
          <p:nvPr>
            <p:ph type="title"/>
          </p:nvPr>
        </p:nvSpPr>
        <p:spPr>
          <a:xfrm>
            <a:off x="251520" y="260648"/>
            <a:ext cx="8568952" cy="1363758"/>
          </a:xfrm>
        </p:spPr>
        <p:txBody>
          <a:bodyPr/>
          <a:lstStyle/>
          <a:p>
            <a:r>
              <a:rPr lang="pl-PL" sz="4000" b="1" dirty="0"/>
              <a:t>2.2 Training, </a:t>
            </a:r>
            <a:r>
              <a:rPr lang="pl-PL" sz="4000" b="1" dirty="0" err="1"/>
              <a:t>Supervision</a:t>
            </a:r>
            <a:r>
              <a:rPr lang="pl-PL" sz="4000" b="1" dirty="0"/>
              <a:t> and Mentoring </a:t>
            </a:r>
            <a:endParaRPr lang="pl-PL" sz="4000" dirty="0"/>
          </a:p>
        </p:txBody>
      </p:sp>
    </p:spTree>
    <p:extLst>
      <p:ext uri="{BB962C8B-B14F-4D97-AF65-F5344CB8AC3E}">
        <p14:creationId xmlns:p14="http://schemas.microsoft.com/office/powerpoint/2010/main" val="321837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68567218"/>
              </p:ext>
            </p:extLst>
          </p:nvPr>
        </p:nvGraphicFramePr>
        <p:xfrm>
          <a:off x="0" y="1556792"/>
          <a:ext cx="91440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540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010" y="764704"/>
          <a:ext cx="9144000" cy="517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55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2060848"/>
            <a:ext cx="9144000" cy="4797152"/>
          </a:xfrm>
        </p:spPr>
        <p:txBody>
          <a:bodyPr>
            <a:normAutofit/>
          </a:bodyPr>
          <a:lstStyle/>
          <a:p>
            <a:pPr marL="0" indent="0" algn="just">
              <a:lnSpc>
                <a:spcPct val="150000"/>
              </a:lnSpc>
              <a:buNone/>
            </a:pPr>
            <a:r>
              <a:rPr lang="pl-PL" sz="1700" dirty="0" err="1"/>
              <a:t>This</a:t>
            </a:r>
            <a:r>
              <a:rPr lang="pl-PL" sz="1700" dirty="0"/>
              <a:t> </a:t>
            </a:r>
            <a:r>
              <a:rPr lang="pl-PL" sz="1700" dirty="0" err="1"/>
              <a:t>page</a:t>
            </a:r>
            <a:r>
              <a:rPr lang="pl-PL" sz="1700" dirty="0"/>
              <a:t> </a:t>
            </a:r>
            <a:r>
              <a:rPr lang="pl-PL" sz="1700" dirty="0" err="1"/>
              <a:t>contains</a:t>
            </a:r>
            <a:r>
              <a:rPr lang="pl-PL" sz="1700" dirty="0"/>
              <a:t> </a:t>
            </a:r>
            <a:r>
              <a:rPr lang="pl-PL" sz="1700" dirty="0" err="1"/>
              <a:t>cases</a:t>
            </a:r>
            <a:r>
              <a:rPr lang="pl-PL" sz="1700" dirty="0"/>
              <a:t> in </a:t>
            </a:r>
            <a:r>
              <a:rPr lang="pl-PL" sz="1700" dirty="0" err="1"/>
              <a:t>which</a:t>
            </a:r>
            <a:r>
              <a:rPr lang="pl-PL" sz="1700" dirty="0"/>
              <a:t> </a:t>
            </a:r>
            <a:r>
              <a:rPr lang="pl-PL" sz="1700" dirty="0" err="1"/>
              <a:t>administrative</a:t>
            </a:r>
            <a:r>
              <a:rPr lang="pl-PL" sz="1700" dirty="0"/>
              <a:t> </a:t>
            </a:r>
            <a:r>
              <a:rPr lang="pl-PL" sz="1700" dirty="0" err="1"/>
              <a:t>actions</a:t>
            </a:r>
            <a:r>
              <a:rPr lang="pl-PL" sz="1700" dirty="0"/>
              <a:t> </a:t>
            </a:r>
            <a:r>
              <a:rPr lang="pl-PL" sz="1700" dirty="0" err="1"/>
              <a:t>were</a:t>
            </a:r>
            <a:r>
              <a:rPr lang="pl-PL" sz="1700" dirty="0"/>
              <a:t> </a:t>
            </a:r>
            <a:r>
              <a:rPr lang="pl-PL" sz="1700" dirty="0" err="1"/>
              <a:t>imposed</a:t>
            </a:r>
            <a:r>
              <a:rPr lang="pl-PL" sz="1700" dirty="0"/>
              <a:t> </a:t>
            </a:r>
            <a:r>
              <a:rPr lang="pl-PL" sz="1700" dirty="0" err="1"/>
              <a:t>due</a:t>
            </a:r>
            <a:r>
              <a:rPr lang="pl-PL" sz="1700" dirty="0"/>
              <a:t> to </a:t>
            </a:r>
            <a:r>
              <a:rPr lang="pl-PL" sz="1700" dirty="0" err="1"/>
              <a:t>findings</a:t>
            </a:r>
            <a:r>
              <a:rPr lang="pl-PL" sz="1700" dirty="0"/>
              <a:t> of </a:t>
            </a:r>
            <a:r>
              <a:rPr lang="pl-PL" sz="1700" dirty="0" err="1"/>
              <a:t>research</a:t>
            </a:r>
            <a:r>
              <a:rPr lang="pl-PL" sz="1700" dirty="0"/>
              <a:t> </a:t>
            </a:r>
            <a:r>
              <a:rPr lang="pl-PL" sz="1700" dirty="0" err="1"/>
              <a:t>misconduct</a:t>
            </a:r>
            <a:r>
              <a:rPr lang="pl-PL" sz="1700" dirty="0"/>
              <a:t>. The list </a:t>
            </a:r>
            <a:r>
              <a:rPr lang="pl-PL" sz="1700" dirty="0" err="1"/>
              <a:t>only</a:t>
            </a:r>
            <a:r>
              <a:rPr lang="pl-PL" sz="1700" dirty="0"/>
              <a:t> </a:t>
            </a:r>
            <a:r>
              <a:rPr lang="pl-PL" sz="1700" dirty="0" err="1"/>
              <a:t>includes</a:t>
            </a:r>
            <a:r>
              <a:rPr lang="pl-PL" sz="1700" dirty="0"/>
              <a:t> </a:t>
            </a:r>
            <a:r>
              <a:rPr lang="pl-PL" sz="1700" dirty="0" err="1"/>
              <a:t>those</a:t>
            </a:r>
            <a:r>
              <a:rPr lang="pl-PL" sz="1700" dirty="0"/>
              <a:t> </a:t>
            </a:r>
            <a:r>
              <a:rPr lang="pl-PL" sz="1700" dirty="0" err="1"/>
              <a:t>who</a:t>
            </a:r>
            <a:r>
              <a:rPr lang="pl-PL" sz="1700" dirty="0"/>
              <a:t> CURRENTLY </a:t>
            </a:r>
            <a:r>
              <a:rPr lang="pl-PL" sz="1700" dirty="0" err="1"/>
              <a:t>have</a:t>
            </a:r>
            <a:r>
              <a:rPr lang="pl-PL" sz="1700" dirty="0"/>
              <a:t> </a:t>
            </a:r>
            <a:r>
              <a:rPr lang="pl-PL" sz="1700" dirty="0" err="1"/>
              <a:t>an</a:t>
            </a:r>
            <a:r>
              <a:rPr lang="pl-PL" sz="1700" dirty="0"/>
              <a:t> </a:t>
            </a:r>
            <a:r>
              <a:rPr lang="pl-PL" sz="1700" dirty="0" err="1"/>
              <a:t>imposed</a:t>
            </a:r>
            <a:r>
              <a:rPr lang="pl-PL" sz="1700" dirty="0"/>
              <a:t> </a:t>
            </a:r>
            <a:r>
              <a:rPr lang="pl-PL" sz="1700" dirty="0" err="1"/>
              <a:t>administrative</a:t>
            </a:r>
            <a:r>
              <a:rPr lang="pl-PL" sz="1700" dirty="0"/>
              <a:t> </a:t>
            </a:r>
            <a:r>
              <a:rPr lang="pl-PL" sz="1700" dirty="0" err="1"/>
              <a:t>actions</a:t>
            </a:r>
            <a:r>
              <a:rPr lang="pl-PL" sz="1700" dirty="0"/>
              <a:t> </a:t>
            </a:r>
            <a:r>
              <a:rPr lang="pl-PL" sz="1700" dirty="0" err="1"/>
              <a:t>against</a:t>
            </a:r>
            <a:r>
              <a:rPr lang="pl-PL" sz="1700" dirty="0"/>
              <a:t> </a:t>
            </a:r>
            <a:r>
              <a:rPr lang="pl-PL" sz="1700" dirty="0" err="1"/>
              <a:t>them</a:t>
            </a:r>
            <a:r>
              <a:rPr lang="pl-PL" sz="1700" dirty="0"/>
              <a:t>. It </a:t>
            </a:r>
            <a:r>
              <a:rPr lang="pl-PL" sz="1700" dirty="0" err="1"/>
              <a:t>does</a:t>
            </a:r>
            <a:r>
              <a:rPr lang="pl-PL" sz="1700" dirty="0"/>
              <a:t> NOT </a:t>
            </a:r>
            <a:r>
              <a:rPr lang="pl-PL" sz="1700" dirty="0" err="1"/>
              <a:t>include</a:t>
            </a:r>
            <a:r>
              <a:rPr lang="pl-PL" sz="1700" dirty="0"/>
              <a:t> the </a:t>
            </a:r>
            <a:r>
              <a:rPr lang="pl-PL" sz="1700" dirty="0" err="1"/>
              <a:t>names</a:t>
            </a:r>
            <a:r>
              <a:rPr lang="pl-PL" sz="1700" dirty="0"/>
              <a:t> of </a:t>
            </a:r>
            <a:r>
              <a:rPr lang="pl-PL" sz="1700" dirty="0" err="1"/>
              <a:t>individuals</a:t>
            </a:r>
            <a:r>
              <a:rPr lang="pl-PL" sz="1700" dirty="0"/>
              <a:t> </a:t>
            </a:r>
            <a:r>
              <a:rPr lang="pl-PL" sz="1700" dirty="0" err="1"/>
              <a:t>whose</a:t>
            </a:r>
            <a:r>
              <a:rPr lang="pl-PL" sz="1700" dirty="0"/>
              <a:t> </a:t>
            </a:r>
            <a:r>
              <a:rPr lang="pl-PL" sz="1700" dirty="0" err="1"/>
              <a:t>administrative</a:t>
            </a:r>
            <a:r>
              <a:rPr lang="pl-PL" sz="1700" dirty="0"/>
              <a:t> </a:t>
            </a:r>
            <a:r>
              <a:rPr lang="pl-PL" sz="1700" dirty="0" err="1"/>
              <a:t>actions</a:t>
            </a:r>
            <a:r>
              <a:rPr lang="pl-PL" sz="1700" dirty="0"/>
              <a:t> </a:t>
            </a:r>
            <a:r>
              <a:rPr lang="pl-PL" sz="1700" dirty="0" err="1"/>
              <a:t>periods</a:t>
            </a:r>
            <a:r>
              <a:rPr lang="pl-PL" sz="1700" dirty="0"/>
              <a:t> </a:t>
            </a:r>
            <a:r>
              <a:rPr lang="pl-PL" sz="1700" dirty="0" err="1"/>
              <a:t>have</a:t>
            </a:r>
            <a:r>
              <a:rPr lang="pl-PL" sz="1700" dirty="0"/>
              <a:t> </a:t>
            </a:r>
            <a:r>
              <a:rPr lang="pl-PL" sz="1700" dirty="0" err="1"/>
              <a:t>expired</a:t>
            </a:r>
            <a:r>
              <a:rPr lang="pl-PL" sz="1700" dirty="0"/>
              <a:t>.</a:t>
            </a:r>
          </a:p>
          <a:p>
            <a:pPr marL="0" indent="0">
              <a:buNone/>
            </a:pPr>
            <a:endParaRPr lang="pl-PL" sz="1700" dirty="0"/>
          </a:p>
          <a:p>
            <a:pPr marL="0" indent="0">
              <a:buNone/>
            </a:pPr>
            <a:r>
              <a:rPr lang="pl-PL" sz="1700" dirty="0"/>
              <a:t>2018 – Office of </a:t>
            </a:r>
            <a:r>
              <a:rPr lang="pl-PL" sz="1700" dirty="0" err="1"/>
              <a:t>Research</a:t>
            </a:r>
            <a:r>
              <a:rPr lang="pl-PL" sz="1700" dirty="0"/>
              <a:t> </a:t>
            </a:r>
            <a:r>
              <a:rPr lang="pl-PL" sz="1700" dirty="0" err="1"/>
              <a:t>Integrity</a:t>
            </a:r>
            <a:r>
              <a:rPr lang="pl-PL" sz="1700" dirty="0"/>
              <a:t> </a:t>
            </a:r>
          </a:p>
          <a:p>
            <a:pPr marL="0" indent="0">
              <a:buNone/>
            </a:pPr>
            <a:endParaRPr lang="pl-PL" sz="1700" dirty="0"/>
          </a:p>
        </p:txBody>
      </p:sp>
      <p:sp>
        <p:nvSpPr>
          <p:cNvPr id="3" name="Tytuł 2"/>
          <p:cNvSpPr>
            <a:spLocks noGrp="1"/>
          </p:cNvSpPr>
          <p:nvPr>
            <p:ph type="title"/>
          </p:nvPr>
        </p:nvSpPr>
        <p:spPr>
          <a:xfrm>
            <a:off x="107504" y="188640"/>
            <a:ext cx="8856984" cy="1435766"/>
          </a:xfrm>
        </p:spPr>
        <p:txBody>
          <a:bodyPr/>
          <a:lstStyle/>
          <a:p>
            <a:r>
              <a:rPr lang="pl-PL" sz="3200" b="1" dirty="0"/>
              <a:t>Czy zatem ta „choroba” (nie będąca niestety rzadką) występuje w zależności od rangi naukowej ośrodka?</a:t>
            </a:r>
          </a:p>
        </p:txBody>
      </p:sp>
      <p:graphicFrame>
        <p:nvGraphicFramePr>
          <p:cNvPr id="6" name="Tabela 5"/>
          <p:cNvGraphicFramePr>
            <a:graphicFrameLocks noGrp="1"/>
          </p:cNvGraphicFramePr>
          <p:nvPr>
            <p:extLst>
              <p:ext uri="{D42A27DB-BD31-4B8C-83A1-F6EECF244321}">
                <p14:modId xmlns:p14="http://schemas.microsoft.com/office/powerpoint/2010/main" val="1395596148"/>
              </p:ext>
            </p:extLst>
          </p:nvPr>
        </p:nvGraphicFramePr>
        <p:xfrm>
          <a:off x="107504" y="4509120"/>
          <a:ext cx="8982067" cy="2232248"/>
        </p:xfrm>
        <a:graphic>
          <a:graphicData uri="http://schemas.openxmlformats.org/drawingml/2006/table">
            <a:tbl>
              <a:tblPr firstRow="1" firstCol="1" bandRow="1">
                <a:tableStyleId>{5C22544A-7EE6-4342-B048-85BDC9FD1C3A}</a:tableStyleId>
              </a:tblPr>
              <a:tblGrid>
                <a:gridCol w="4703232">
                  <a:extLst>
                    <a:ext uri="{9D8B030D-6E8A-4147-A177-3AD203B41FA5}">
                      <a16:colId xmlns:a16="http://schemas.microsoft.com/office/drawing/2014/main" val="20000"/>
                    </a:ext>
                  </a:extLst>
                </a:gridCol>
                <a:gridCol w="4278835">
                  <a:extLst>
                    <a:ext uri="{9D8B030D-6E8A-4147-A177-3AD203B41FA5}">
                      <a16:colId xmlns:a16="http://schemas.microsoft.com/office/drawing/2014/main" val="20001"/>
                    </a:ext>
                  </a:extLst>
                </a:gridCol>
              </a:tblGrid>
              <a:tr h="2232248">
                <a:tc>
                  <a:txBody>
                    <a:bodyPr/>
                    <a:lstStyle/>
                    <a:p>
                      <a:pPr>
                        <a:lnSpc>
                          <a:spcPct val="115000"/>
                        </a:lnSpc>
                        <a:spcAft>
                          <a:spcPts val="0"/>
                        </a:spcAft>
                      </a:pPr>
                      <a:r>
                        <a:rPr lang="pl-PL" sz="1800" dirty="0">
                          <a:solidFill>
                            <a:schemeClr val="tx1"/>
                          </a:solidFill>
                          <a:effectLst/>
                        </a:rPr>
                        <a:t>University of </a:t>
                      </a:r>
                      <a:r>
                        <a:rPr lang="pl-PL" sz="1800" dirty="0" err="1">
                          <a:solidFill>
                            <a:schemeClr val="tx1"/>
                          </a:solidFill>
                          <a:effectLst/>
                        </a:rPr>
                        <a:t>North</a:t>
                      </a:r>
                      <a:r>
                        <a:rPr lang="pl-PL" sz="1800" dirty="0">
                          <a:solidFill>
                            <a:schemeClr val="tx1"/>
                          </a:solidFill>
                          <a:effectLst/>
                        </a:rPr>
                        <a:t> Carolina </a:t>
                      </a:r>
                      <a:r>
                        <a:rPr lang="pl-PL" sz="1800" dirty="0" err="1">
                          <a:solidFill>
                            <a:schemeClr val="tx1"/>
                          </a:solidFill>
                          <a:effectLst/>
                        </a:rPr>
                        <a:t>at</a:t>
                      </a:r>
                      <a:r>
                        <a:rPr lang="pl-PL" sz="1800" dirty="0">
                          <a:solidFill>
                            <a:schemeClr val="tx1"/>
                          </a:solidFill>
                          <a:effectLst/>
                        </a:rPr>
                        <a:t> </a:t>
                      </a:r>
                      <a:r>
                        <a:rPr lang="pl-PL" sz="1800" dirty="0" err="1">
                          <a:solidFill>
                            <a:schemeClr val="tx1"/>
                          </a:solidFill>
                          <a:effectLst/>
                        </a:rPr>
                        <a:t>Chapel</a:t>
                      </a:r>
                      <a:r>
                        <a:rPr lang="pl-PL" sz="1800" dirty="0">
                          <a:solidFill>
                            <a:schemeClr val="tx1"/>
                          </a:solidFill>
                          <a:effectLst/>
                        </a:rPr>
                        <a:t> Hill</a:t>
                      </a:r>
                    </a:p>
                    <a:p>
                      <a:pPr>
                        <a:lnSpc>
                          <a:spcPct val="115000"/>
                        </a:lnSpc>
                        <a:spcAft>
                          <a:spcPts val="0"/>
                        </a:spcAft>
                      </a:pPr>
                      <a:r>
                        <a:rPr lang="pl-PL" sz="1800" dirty="0">
                          <a:solidFill>
                            <a:schemeClr val="tx1"/>
                          </a:solidFill>
                          <a:effectLst/>
                        </a:rPr>
                        <a:t>MD Anderson </a:t>
                      </a:r>
                      <a:r>
                        <a:rPr lang="pl-PL" sz="1800" dirty="0" err="1">
                          <a:solidFill>
                            <a:schemeClr val="tx1"/>
                          </a:solidFill>
                          <a:effectLst/>
                        </a:rPr>
                        <a:t>Cancer</a:t>
                      </a:r>
                      <a:r>
                        <a:rPr lang="pl-PL" sz="1800" dirty="0">
                          <a:solidFill>
                            <a:schemeClr val="tx1"/>
                          </a:solidFill>
                          <a:effectLst/>
                        </a:rPr>
                        <a:t> Center</a:t>
                      </a:r>
                    </a:p>
                    <a:p>
                      <a:pPr>
                        <a:lnSpc>
                          <a:spcPct val="115000"/>
                        </a:lnSpc>
                        <a:spcAft>
                          <a:spcPts val="0"/>
                        </a:spcAft>
                      </a:pPr>
                      <a:r>
                        <a:rPr lang="pl-PL" sz="1800" dirty="0">
                          <a:solidFill>
                            <a:schemeClr val="tx1"/>
                          </a:solidFill>
                          <a:effectLst/>
                        </a:rPr>
                        <a:t>University of Colorado </a:t>
                      </a:r>
                      <a:r>
                        <a:rPr lang="pl-PL" sz="1800" dirty="0" err="1">
                          <a:solidFill>
                            <a:schemeClr val="tx1"/>
                          </a:solidFill>
                          <a:effectLst/>
                        </a:rPr>
                        <a:t>at</a:t>
                      </a:r>
                      <a:r>
                        <a:rPr lang="pl-PL" sz="1800" dirty="0">
                          <a:solidFill>
                            <a:schemeClr val="tx1"/>
                          </a:solidFill>
                          <a:effectLst/>
                        </a:rPr>
                        <a:t> Denver</a:t>
                      </a:r>
                    </a:p>
                    <a:p>
                      <a:pPr>
                        <a:lnSpc>
                          <a:spcPct val="115000"/>
                        </a:lnSpc>
                        <a:spcAft>
                          <a:spcPts val="0"/>
                        </a:spcAft>
                      </a:pPr>
                      <a:r>
                        <a:rPr lang="pl-PL" sz="1800" dirty="0">
                          <a:solidFill>
                            <a:schemeClr val="tx1"/>
                          </a:solidFill>
                          <a:effectLst/>
                        </a:rPr>
                        <a:t>Wayne </a:t>
                      </a:r>
                      <a:r>
                        <a:rPr lang="pl-PL" sz="1800" dirty="0" err="1">
                          <a:solidFill>
                            <a:schemeClr val="tx1"/>
                          </a:solidFill>
                          <a:effectLst/>
                        </a:rPr>
                        <a:t>State</a:t>
                      </a:r>
                      <a:r>
                        <a:rPr lang="pl-PL" sz="1800" dirty="0">
                          <a:solidFill>
                            <a:schemeClr val="tx1"/>
                          </a:solidFill>
                          <a:effectLst/>
                        </a:rPr>
                        <a:t> University</a:t>
                      </a:r>
                    </a:p>
                    <a:p>
                      <a:pPr>
                        <a:lnSpc>
                          <a:spcPct val="115000"/>
                        </a:lnSpc>
                        <a:spcAft>
                          <a:spcPts val="0"/>
                        </a:spcAft>
                      </a:pPr>
                      <a:r>
                        <a:rPr lang="pl-PL" sz="1800" dirty="0">
                          <a:solidFill>
                            <a:schemeClr val="tx1"/>
                          </a:solidFill>
                          <a:effectLst/>
                        </a:rPr>
                        <a:t>University of Alabama </a:t>
                      </a:r>
                      <a:r>
                        <a:rPr lang="pl-PL" sz="1800" dirty="0" err="1">
                          <a:solidFill>
                            <a:schemeClr val="tx1"/>
                          </a:solidFill>
                          <a:effectLst/>
                        </a:rPr>
                        <a:t>at</a:t>
                      </a:r>
                      <a:r>
                        <a:rPr lang="pl-PL" sz="1800" dirty="0">
                          <a:solidFill>
                            <a:schemeClr val="tx1"/>
                          </a:solidFill>
                          <a:effectLst/>
                        </a:rPr>
                        <a:t> Birmingham</a:t>
                      </a:r>
                    </a:p>
                    <a:p>
                      <a:pPr>
                        <a:lnSpc>
                          <a:spcPct val="115000"/>
                        </a:lnSpc>
                        <a:spcAft>
                          <a:spcPts val="0"/>
                        </a:spcAft>
                      </a:pPr>
                      <a:r>
                        <a:rPr lang="pl-PL" sz="1800" dirty="0">
                          <a:solidFill>
                            <a:schemeClr val="tx1"/>
                          </a:solidFill>
                          <a:effectLst/>
                        </a:rPr>
                        <a:t>New York University</a:t>
                      </a:r>
                      <a:endParaRPr lang="pl-PL" sz="18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pl-PL" sz="1800" dirty="0" err="1">
                          <a:solidFill>
                            <a:schemeClr val="tx1"/>
                          </a:solidFill>
                          <a:effectLst/>
                        </a:rPr>
                        <a:t>Cedars</a:t>
                      </a:r>
                      <a:r>
                        <a:rPr lang="pl-PL" sz="1800" dirty="0">
                          <a:solidFill>
                            <a:schemeClr val="tx1"/>
                          </a:solidFill>
                          <a:effectLst/>
                        </a:rPr>
                        <a:t> </a:t>
                      </a:r>
                      <a:r>
                        <a:rPr lang="pl-PL" sz="1800" dirty="0" err="1">
                          <a:solidFill>
                            <a:schemeClr val="tx1"/>
                          </a:solidFill>
                          <a:effectLst/>
                        </a:rPr>
                        <a:t>Sinai</a:t>
                      </a:r>
                      <a:r>
                        <a:rPr lang="pl-PL" sz="1800" dirty="0">
                          <a:solidFill>
                            <a:schemeClr val="tx1"/>
                          </a:solidFill>
                          <a:effectLst/>
                        </a:rPr>
                        <a:t> </a:t>
                      </a:r>
                      <a:r>
                        <a:rPr lang="pl-PL" sz="1800" dirty="0" err="1">
                          <a:solidFill>
                            <a:schemeClr val="tx1"/>
                          </a:solidFill>
                          <a:effectLst/>
                        </a:rPr>
                        <a:t>Medical</a:t>
                      </a:r>
                      <a:r>
                        <a:rPr lang="pl-PL" sz="1800" dirty="0">
                          <a:solidFill>
                            <a:schemeClr val="tx1"/>
                          </a:solidFill>
                          <a:effectLst/>
                        </a:rPr>
                        <a:t> Center</a:t>
                      </a:r>
                    </a:p>
                    <a:p>
                      <a:pPr>
                        <a:lnSpc>
                          <a:spcPct val="115000"/>
                        </a:lnSpc>
                        <a:spcAft>
                          <a:spcPts val="0"/>
                        </a:spcAft>
                      </a:pPr>
                      <a:r>
                        <a:rPr lang="pl-PL" sz="1800" dirty="0">
                          <a:solidFill>
                            <a:schemeClr val="tx1"/>
                          </a:solidFill>
                          <a:effectLst/>
                        </a:rPr>
                        <a:t>University of Michigan</a:t>
                      </a:r>
                    </a:p>
                    <a:p>
                      <a:pPr>
                        <a:lnSpc>
                          <a:spcPct val="115000"/>
                        </a:lnSpc>
                        <a:spcAft>
                          <a:spcPts val="0"/>
                        </a:spcAft>
                      </a:pPr>
                      <a:r>
                        <a:rPr lang="pl-PL" sz="1800" dirty="0">
                          <a:solidFill>
                            <a:schemeClr val="tx1"/>
                          </a:solidFill>
                          <a:effectLst/>
                        </a:rPr>
                        <a:t>University of Washington </a:t>
                      </a:r>
                      <a:r>
                        <a:rPr lang="pl-PL" sz="1800" dirty="0" err="1">
                          <a:solidFill>
                            <a:schemeClr val="tx1"/>
                          </a:solidFill>
                          <a:effectLst/>
                        </a:rPr>
                        <a:t>at</a:t>
                      </a:r>
                      <a:r>
                        <a:rPr lang="pl-PL" sz="1800" dirty="0">
                          <a:solidFill>
                            <a:schemeClr val="tx1"/>
                          </a:solidFill>
                          <a:effectLst/>
                        </a:rPr>
                        <a:t> St. Louis</a:t>
                      </a:r>
                    </a:p>
                    <a:p>
                      <a:pPr>
                        <a:lnSpc>
                          <a:spcPct val="115000"/>
                        </a:lnSpc>
                        <a:spcAft>
                          <a:spcPts val="0"/>
                        </a:spcAft>
                      </a:pPr>
                      <a:r>
                        <a:rPr lang="pl-PL" sz="1800" dirty="0">
                          <a:solidFill>
                            <a:schemeClr val="tx1"/>
                          </a:solidFill>
                          <a:effectLst/>
                        </a:rPr>
                        <a:t>Ohio </a:t>
                      </a:r>
                      <a:r>
                        <a:rPr lang="pl-PL" sz="1800" dirty="0" err="1">
                          <a:solidFill>
                            <a:schemeClr val="tx1"/>
                          </a:solidFill>
                          <a:effectLst/>
                        </a:rPr>
                        <a:t>State</a:t>
                      </a:r>
                      <a:r>
                        <a:rPr lang="pl-PL" sz="1800" dirty="0">
                          <a:solidFill>
                            <a:schemeClr val="tx1"/>
                          </a:solidFill>
                          <a:effectLst/>
                        </a:rPr>
                        <a:t> University</a:t>
                      </a:r>
                    </a:p>
                    <a:p>
                      <a:pPr>
                        <a:lnSpc>
                          <a:spcPct val="115000"/>
                        </a:lnSpc>
                        <a:spcAft>
                          <a:spcPts val="0"/>
                        </a:spcAft>
                      </a:pPr>
                      <a:r>
                        <a:rPr lang="pl-PL" sz="1800" dirty="0" err="1">
                          <a:solidFill>
                            <a:schemeClr val="tx1"/>
                          </a:solidFill>
                          <a:effectLst/>
                        </a:rPr>
                        <a:t>National</a:t>
                      </a:r>
                      <a:r>
                        <a:rPr lang="pl-PL" sz="1800" dirty="0">
                          <a:solidFill>
                            <a:schemeClr val="tx1"/>
                          </a:solidFill>
                          <a:effectLst/>
                        </a:rPr>
                        <a:t> </a:t>
                      </a:r>
                      <a:r>
                        <a:rPr lang="pl-PL" sz="1800" dirty="0" err="1">
                          <a:solidFill>
                            <a:schemeClr val="tx1"/>
                          </a:solidFill>
                          <a:effectLst/>
                        </a:rPr>
                        <a:t>Institutes</a:t>
                      </a:r>
                      <a:r>
                        <a:rPr lang="pl-PL" sz="1800" dirty="0">
                          <a:solidFill>
                            <a:schemeClr val="tx1"/>
                          </a:solidFill>
                          <a:effectLst/>
                        </a:rPr>
                        <a:t> of </a:t>
                      </a:r>
                      <a:r>
                        <a:rPr lang="pl-PL" sz="1800" dirty="0" err="1">
                          <a:solidFill>
                            <a:schemeClr val="tx1"/>
                          </a:solidFill>
                          <a:effectLst/>
                        </a:rPr>
                        <a:t>Health</a:t>
                      </a:r>
                      <a:endParaRPr lang="pl-PL" sz="1800" dirty="0">
                        <a:solidFill>
                          <a:schemeClr val="tx1"/>
                        </a:solidFill>
                        <a:effectLst/>
                      </a:endParaRPr>
                    </a:p>
                    <a:p>
                      <a:pPr>
                        <a:lnSpc>
                          <a:spcPct val="115000"/>
                        </a:lnSpc>
                        <a:spcAft>
                          <a:spcPts val="0"/>
                        </a:spcAft>
                      </a:pPr>
                      <a:r>
                        <a:rPr lang="pl-PL" sz="1800" dirty="0">
                          <a:solidFill>
                            <a:schemeClr val="tx1"/>
                          </a:solidFill>
                          <a:effectLst/>
                        </a:rPr>
                        <a:t>University of Kansas </a:t>
                      </a:r>
                      <a:r>
                        <a:rPr lang="pl-PL" sz="1800" dirty="0" err="1">
                          <a:solidFill>
                            <a:schemeClr val="tx1"/>
                          </a:solidFill>
                          <a:effectLst/>
                        </a:rPr>
                        <a:t>Medical</a:t>
                      </a:r>
                      <a:r>
                        <a:rPr lang="pl-PL" sz="1800" dirty="0">
                          <a:solidFill>
                            <a:schemeClr val="tx1"/>
                          </a:solidFill>
                          <a:effectLst/>
                        </a:rPr>
                        <a:t> School </a:t>
                      </a:r>
                      <a:endParaRPr lang="pl-PL" sz="1800" dirty="0">
                        <a:solidFill>
                          <a:schemeClr val="tx1"/>
                        </a:solidFill>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07823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1247"/>
            <a:ext cx="8784976" cy="1826366"/>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47613"/>
            <a:ext cx="8784976" cy="511494"/>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459107"/>
            <a:ext cx="8784976" cy="322344"/>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612761"/>
            <a:ext cx="8784976" cy="1446324"/>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5058274"/>
            <a:ext cx="8784976" cy="792088"/>
          </a:xfrm>
          <a:prstGeom prst="rect">
            <a:avLst/>
          </a:prstGeom>
        </p:spPr>
      </p:pic>
    </p:spTree>
    <p:extLst>
      <p:ext uri="{BB962C8B-B14F-4D97-AF65-F5344CB8AC3E}">
        <p14:creationId xmlns:p14="http://schemas.microsoft.com/office/powerpoint/2010/main" val="114024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9126" y="188640"/>
            <a:ext cx="8928992" cy="3970318"/>
          </a:xfrm>
          <a:prstGeom prst="rect">
            <a:avLst/>
          </a:prstGeom>
          <a:noFill/>
          <a:ln w="31750" cap="sq">
            <a:solidFill>
              <a:schemeClr val="accent1"/>
            </a:solidFill>
          </a:ln>
        </p:spPr>
        <p:txBody>
          <a:bodyPr wrap="square" rtlCol="0">
            <a:spAutoFit/>
          </a:bodyPr>
          <a:lstStyle/>
          <a:p>
            <a:r>
              <a:rPr lang="pl-PL" sz="3600" dirty="0" err="1">
                <a:solidFill>
                  <a:schemeClr val="accent1">
                    <a:lumMod val="75000"/>
                  </a:schemeClr>
                </a:solidFill>
              </a:rPr>
              <a:t>Authors</a:t>
            </a:r>
            <a:r>
              <a:rPr lang="pl-PL" sz="3600" dirty="0">
                <a:solidFill>
                  <a:schemeClr val="accent1">
                    <a:lumMod val="75000"/>
                  </a:schemeClr>
                </a:solidFill>
              </a:rPr>
              <a:t> </a:t>
            </a:r>
            <a:r>
              <a:rPr lang="pl-PL" sz="3600" dirty="0" err="1">
                <a:solidFill>
                  <a:schemeClr val="accent1">
                    <a:lumMod val="75000"/>
                  </a:schemeClr>
                </a:solidFill>
              </a:rPr>
              <a:t>must</a:t>
            </a:r>
            <a:r>
              <a:rPr lang="pl-PL" sz="3600" dirty="0">
                <a:solidFill>
                  <a:schemeClr val="accent1">
                    <a:lumMod val="75000"/>
                  </a:schemeClr>
                </a:solidFill>
              </a:rPr>
              <a:t> </a:t>
            </a:r>
            <a:r>
              <a:rPr lang="pl-PL" sz="3600" dirty="0" err="1">
                <a:solidFill>
                  <a:schemeClr val="accent1">
                    <a:lumMod val="75000"/>
                  </a:schemeClr>
                </a:solidFill>
              </a:rPr>
              <a:t>become</a:t>
            </a:r>
            <a:r>
              <a:rPr lang="pl-PL" sz="3600" dirty="0">
                <a:solidFill>
                  <a:schemeClr val="accent1">
                    <a:lumMod val="75000"/>
                  </a:schemeClr>
                </a:solidFill>
              </a:rPr>
              <a:t> </a:t>
            </a:r>
            <a:r>
              <a:rPr lang="pl-PL" sz="3600" dirty="0" err="1">
                <a:solidFill>
                  <a:schemeClr val="accent1">
                    <a:lumMod val="75000"/>
                  </a:schemeClr>
                </a:solidFill>
              </a:rPr>
              <a:t>aware</a:t>
            </a:r>
            <a:r>
              <a:rPr lang="pl-PL" sz="3600" dirty="0">
                <a:solidFill>
                  <a:schemeClr val="accent1">
                    <a:lumMod val="75000"/>
                  </a:schemeClr>
                </a:solidFill>
              </a:rPr>
              <a:t> of </a:t>
            </a:r>
            <a:r>
              <a:rPr lang="pl-PL" sz="3600" dirty="0" err="1">
                <a:solidFill>
                  <a:schemeClr val="accent1">
                    <a:lumMod val="75000"/>
                  </a:schemeClr>
                </a:solidFill>
              </a:rPr>
              <a:t>possible</a:t>
            </a:r>
            <a:r>
              <a:rPr lang="pl-PL" sz="3600" dirty="0">
                <a:solidFill>
                  <a:schemeClr val="accent1">
                    <a:lumMod val="75000"/>
                  </a:schemeClr>
                </a:solidFill>
              </a:rPr>
              <a:t> </a:t>
            </a:r>
            <a:r>
              <a:rPr lang="pl-PL" sz="3600" dirty="0" err="1">
                <a:solidFill>
                  <a:schemeClr val="accent1">
                    <a:lumMod val="75000"/>
                  </a:schemeClr>
                </a:solidFill>
              </a:rPr>
              <a:t>conflicts</a:t>
            </a:r>
            <a:r>
              <a:rPr lang="pl-PL" sz="3600" dirty="0">
                <a:solidFill>
                  <a:schemeClr val="accent1">
                    <a:lumMod val="75000"/>
                  </a:schemeClr>
                </a:solidFill>
              </a:rPr>
              <a:t> of </a:t>
            </a:r>
            <a:r>
              <a:rPr lang="pl-PL" sz="3600" dirty="0" err="1">
                <a:solidFill>
                  <a:schemeClr val="accent1">
                    <a:lumMod val="75000"/>
                  </a:schemeClr>
                </a:solidFill>
              </a:rPr>
              <a:t>interest</a:t>
            </a:r>
            <a:r>
              <a:rPr lang="pl-PL" sz="3600" dirty="0">
                <a:solidFill>
                  <a:schemeClr val="accent1">
                    <a:lumMod val="75000"/>
                  </a:schemeClr>
                </a:solidFill>
              </a:rPr>
              <a:t> in </a:t>
            </a:r>
            <a:r>
              <a:rPr lang="pl-PL" sz="3600" dirty="0" err="1">
                <a:solidFill>
                  <a:schemeClr val="accent1">
                    <a:lumMod val="75000"/>
                  </a:schemeClr>
                </a:solidFill>
              </a:rPr>
              <a:t>their</a:t>
            </a:r>
            <a:r>
              <a:rPr lang="pl-PL" sz="3600" dirty="0">
                <a:solidFill>
                  <a:schemeClr val="accent1">
                    <a:lumMod val="75000"/>
                  </a:schemeClr>
                </a:solidFill>
              </a:rPr>
              <a:t> </a:t>
            </a:r>
            <a:r>
              <a:rPr lang="pl-PL" sz="3600" dirty="0" err="1">
                <a:solidFill>
                  <a:schemeClr val="accent1">
                    <a:lumMod val="75000"/>
                  </a:schemeClr>
                </a:solidFill>
              </a:rPr>
              <a:t>own</a:t>
            </a:r>
            <a:r>
              <a:rPr lang="pl-PL" sz="3600" dirty="0">
                <a:solidFill>
                  <a:schemeClr val="accent1">
                    <a:lumMod val="75000"/>
                  </a:schemeClr>
                </a:solidFill>
              </a:rPr>
              <a:t> </a:t>
            </a:r>
            <a:r>
              <a:rPr lang="pl-PL" sz="3600" dirty="0" err="1">
                <a:solidFill>
                  <a:schemeClr val="accent1">
                    <a:lumMod val="75000"/>
                  </a:schemeClr>
                </a:solidFill>
              </a:rPr>
              <a:t>research</a:t>
            </a:r>
            <a:r>
              <a:rPr lang="pl-PL" sz="3600" dirty="0">
                <a:solidFill>
                  <a:schemeClr val="accent1">
                    <a:lumMod val="75000"/>
                  </a:schemeClr>
                </a:solidFill>
              </a:rPr>
              <a:t> </a:t>
            </a:r>
          </a:p>
          <a:p>
            <a:r>
              <a:rPr lang="pl-PL" sz="3600" dirty="0">
                <a:solidFill>
                  <a:schemeClr val="accent1">
                    <a:lumMod val="75000"/>
                  </a:schemeClr>
                </a:solidFill>
              </a:rPr>
              <a:t>and to </a:t>
            </a:r>
            <a:r>
              <a:rPr lang="pl-PL" sz="3600" dirty="0" err="1">
                <a:solidFill>
                  <a:schemeClr val="accent1">
                    <a:lumMod val="75000"/>
                  </a:schemeClr>
                </a:solidFill>
              </a:rPr>
              <a:t>make</a:t>
            </a:r>
            <a:r>
              <a:rPr lang="pl-PL" sz="3600" dirty="0">
                <a:solidFill>
                  <a:schemeClr val="accent1">
                    <a:lumMod val="75000"/>
                  </a:schemeClr>
                </a:solidFill>
              </a:rPr>
              <a:t> </a:t>
            </a:r>
            <a:r>
              <a:rPr lang="pl-PL" sz="3600" dirty="0" err="1">
                <a:solidFill>
                  <a:schemeClr val="accent1">
                    <a:lumMod val="75000"/>
                  </a:schemeClr>
                </a:solidFill>
              </a:rPr>
              <a:t>every</a:t>
            </a:r>
            <a:r>
              <a:rPr lang="pl-PL" sz="3600" dirty="0">
                <a:solidFill>
                  <a:schemeClr val="accent1">
                    <a:lumMod val="75000"/>
                  </a:schemeClr>
                </a:solidFill>
              </a:rPr>
              <a:t> </a:t>
            </a:r>
            <a:r>
              <a:rPr lang="pl-PL" sz="3600" dirty="0" err="1">
                <a:solidFill>
                  <a:schemeClr val="accent1">
                    <a:lumMod val="75000"/>
                  </a:schemeClr>
                </a:solidFill>
              </a:rPr>
              <a:t>effort</a:t>
            </a:r>
            <a:r>
              <a:rPr lang="pl-PL" sz="3600" dirty="0">
                <a:solidFill>
                  <a:schemeClr val="accent1">
                    <a:lumMod val="75000"/>
                  </a:schemeClr>
                </a:solidFill>
              </a:rPr>
              <a:t> to </a:t>
            </a:r>
            <a:r>
              <a:rPr lang="pl-PL" sz="3600" dirty="0" err="1">
                <a:solidFill>
                  <a:schemeClr val="accent1">
                    <a:lumMod val="75000"/>
                  </a:schemeClr>
                </a:solidFill>
              </a:rPr>
              <a:t>disclose</a:t>
            </a:r>
            <a:r>
              <a:rPr lang="pl-PL" sz="3600" dirty="0">
                <a:solidFill>
                  <a:schemeClr val="accent1">
                    <a:lumMod val="75000"/>
                  </a:schemeClr>
                </a:solidFill>
              </a:rPr>
              <a:t> </a:t>
            </a:r>
            <a:r>
              <a:rPr lang="pl-PL" sz="3600" dirty="0" err="1">
                <a:solidFill>
                  <a:schemeClr val="accent1">
                    <a:lumMod val="75000"/>
                  </a:schemeClr>
                </a:solidFill>
              </a:rPr>
              <a:t>those</a:t>
            </a:r>
            <a:r>
              <a:rPr lang="pl-PL" sz="3600" dirty="0">
                <a:solidFill>
                  <a:schemeClr val="accent1">
                    <a:lumMod val="75000"/>
                  </a:schemeClr>
                </a:solidFill>
              </a:rPr>
              <a:t> </a:t>
            </a:r>
            <a:r>
              <a:rPr lang="pl-PL" sz="3600" dirty="0" err="1">
                <a:solidFill>
                  <a:schemeClr val="accent1">
                    <a:lumMod val="75000"/>
                  </a:schemeClr>
                </a:solidFill>
              </a:rPr>
              <a:t>situations</a:t>
            </a:r>
            <a:r>
              <a:rPr lang="pl-PL" sz="3600" dirty="0">
                <a:solidFill>
                  <a:schemeClr val="accent1">
                    <a:lumMod val="75000"/>
                  </a:schemeClr>
                </a:solidFill>
              </a:rPr>
              <a:t> (</a:t>
            </a:r>
            <a:r>
              <a:rPr lang="pl-PL" sz="3600" dirty="0" err="1">
                <a:solidFill>
                  <a:schemeClr val="accent1">
                    <a:lumMod val="75000"/>
                  </a:schemeClr>
                </a:solidFill>
              </a:rPr>
              <a:t>e.g</a:t>
            </a:r>
            <a:r>
              <a:rPr lang="pl-PL" sz="3600" dirty="0">
                <a:solidFill>
                  <a:schemeClr val="accent1">
                    <a:lumMod val="75000"/>
                  </a:schemeClr>
                </a:solidFill>
              </a:rPr>
              <a:t>., </a:t>
            </a:r>
            <a:r>
              <a:rPr lang="pl-PL" sz="3600" dirty="0" err="1">
                <a:solidFill>
                  <a:schemeClr val="accent1">
                    <a:lumMod val="75000"/>
                  </a:schemeClr>
                </a:solidFill>
              </a:rPr>
              <a:t>stock</a:t>
            </a:r>
            <a:r>
              <a:rPr lang="pl-PL" sz="3600" dirty="0">
                <a:solidFill>
                  <a:schemeClr val="accent1">
                    <a:lumMod val="75000"/>
                  </a:schemeClr>
                </a:solidFill>
              </a:rPr>
              <a:t> </a:t>
            </a:r>
            <a:r>
              <a:rPr lang="pl-PL" sz="3600" dirty="0" err="1">
                <a:solidFill>
                  <a:schemeClr val="accent1">
                    <a:lumMod val="75000"/>
                  </a:schemeClr>
                </a:solidFill>
              </a:rPr>
              <a:t>ownership</a:t>
            </a:r>
            <a:r>
              <a:rPr lang="pl-PL" sz="3600" dirty="0">
                <a:solidFill>
                  <a:schemeClr val="accent1">
                    <a:lumMod val="75000"/>
                  </a:schemeClr>
                </a:solidFill>
              </a:rPr>
              <a:t>, consulting </a:t>
            </a:r>
            <a:r>
              <a:rPr lang="pl-PL" sz="3600" dirty="0" err="1">
                <a:solidFill>
                  <a:schemeClr val="accent1">
                    <a:lumMod val="75000"/>
                  </a:schemeClr>
                </a:solidFill>
              </a:rPr>
              <a:t>agreements</a:t>
            </a:r>
            <a:r>
              <a:rPr lang="pl-PL" sz="3600" dirty="0">
                <a:solidFill>
                  <a:schemeClr val="accent1">
                    <a:lumMod val="75000"/>
                  </a:schemeClr>
                </a:solidFill>
              </a:rPr>
              <a:t> to the sponsoring </a:t>
            </a:r>
            <a:r>
              <a:rPr lang="pl-PL" sz="3600" dirty="0" err="1">
                <a:solidFill>
                  <a:schemeClr val="accent1">
                    <a:lumMod val="75000"/>
                  </a:schemeClr>
                </a:solidFill>
              </a:rPr>
              <a:t>organization</a:t>
            </a:r>
            <a:r>
              <a:rPr lang="pl-PL" sz="3600" dirty="0">
                <a:solidFill>
                  <a:schemeClr val="accent1">
                    <a:lumMod val="75000"/>
                  </a:schemeClr>
                </a:solidFill>
              </a:rPr>
              <a:t>) </a:t>
            </a:r>
            <a:r>
              <a:rPr lang="pl-PL" sz="3600" dirty="0" err="1">
                <a:solidFill>
                  <a:schemeClr val="accent1">
                    <a:lumMod val="75000"/>
                  </a:schemeClr>
                </a:solidFill>
              </a:rPr>
              <a:t>that</a:t>
            </a:r>
            <a:r>
              <a:rPr lang="pl-PL" sz="3600" dirty="0">
                <a:solidFill>
                  <a:schemeClr val="accent1">
                    <a:lumMod val="75000"/>
                  </a:schemeClr>
                </a:solidFill>
              </a:rPr>
              <a:t> </a:t>
            </a:r>
            <a:r>
              <a:rPr lang="pl-PL" sz="3600" dirty="0" err="1">
                <a:solidFill>
                  <a:schemeClr val="accent1">
                    <a:lumMod val="75000"/>
                  </a:schemeClr>
                </a:solidFill>
              </a:rPr>
              <a:t>may</a:t>
            </a:r>
            <a:r>
              <a:rPr lang="pl-PL" sz="3600" dirty="0">
                <a:solidFill>
                  <a:schemeClr val="accent1">
                    <a:lumMod val="75000"/>
                  </a:schemeClr>
                </a:solidFill>
              </a:rPr>
              <a:t> </a:t>
            </a:r>
            <a:r>
              <a:rPr lang="pl-PL" sz="3600" dirty="0" err="1">
                <a:solidFill>
                  <a:schemeClr val="accent1">
                    <a:lumMod val="75000"/>
                  </a:schemeClr>
                </a:solidFill>
              </a:rPr>
              <a:t>pose</a:t>
            </a:r>
            <a:r>
              <a:rPr lang="pl-PL" sz="3600" dirty="0">
                <a:solidFill>
                  <a:schemeClr val="accent1">
                    <a:lumMod val="75000"/>
                  </a:schemeClr>
                </a:solidFill>
              </a:rPr>
              <a:t> </a:t>
            </a:r>
            <a:r>
              <a:rPr lang="pl-PL" sz="3600" dirty="0" err="1">
                <a:solidFill>
                  <a:schemeClr val="accent1">
                    <a:lumMod val="75000"/>
                  </a:schemeClr>
                </a:solidFill>
              </a:rPr>
              <a:t>actual</a:t>
            </a:r>
            <a:r>
              <a:rPr lang="pl-PL" sz="3600" dirty="0">
                <a:solidFill>
                  <a:schemeClr val="accent1">
                    <a:lumMod val="75000"/>
                  </a:schemeClr>
                </a:solidFill>
              </a:rPr>
              <a:t> </a:t>
            </a:r>
            <a:r>
              <a:rPr lang="pl-PL" sz="3600" dirty="0" err="1">
                <a:solidFill>
                  <a:schemeClr val="accent1">
                    <a:lumMod val="75000"/>
                  </a:schemeClr>
                </a:solidFill>
              </a:rPr>
              <a:t>or</a:t>
            </a:r>
            <a:r>
              <a:rPr lang="pl-PL" sz="3600" dirty="0">
                <a:solidFill>
                  <a:schemeClr val="accent1">
                    <a:lumMod val="75000"/>
                  </a:schemeClr>
                </a:solidFill>
              </a:rPr>
              <a:t> </a:t>
            </a:r>
            <a:r>
              <a:rPr lang="pl-PL" sz="3600" dirty="0" err="1">
                <a:solidFill>
                  <a:schemeClr val="accent1">
                    <a:lumMod val="75000"/>
                  </a:schemeClr>
                </a:solidFill>
              </a:rPr>
              <a:t>potential</a:t>
            </a:r>
            <a:r>
              <a:rPr lang="pl-PL" sz="3600" dirty="0">
                <a:solidFill>
                  <a:schemeClr val="accent1">
                    <a:lumMod val="75000"/>
                  </a:schemeClr>
                </a:solidFill>
              </a:rPr>
              <a:t> </a:t>
            </a:r>
            <a:r>
              <a:rPr lang="pl-PL" sz="3600" dirty="0" err="1">
                <a:solidFill>
                  <a:schemeClr val="accent1">
                    <a:lumMod val="75000"/>
                  </a:schemeClr>
                </a:solidFill>
              </a:rPr>
              <a:t>conflicts</a:t>
            </a:r>
            <a:r>
              <a:rPr lang="pl-PL" sz="3600" dirty="0">
                <a:solidFill>
                  <a:schemeClr val="accent1">
                    <a:lumMod val="75000"/>
                  </a:schemeClr>
                </a:solidFill>
              </a:rPr>
              <a:t> of </a:t>
            </a:r>
            <a:r>
              <a:rPr lang="pl-PL" sz="3600" dirty="0" err="1">
                <a:solidFill>
                  <a:schemeClr val="accent1">
                    <a:lumMod val="75000"/>
                  </a:schemeClr>
                </a:solidFill>
              </a:rPr>
              <a:t>interest</a:t>
            </a:r>
            <a:r>
              <a:rPr lang="pl-PL" sz="3600" dirty="0">
                <a:solidFill>
                  <a:schemeClr val="accent1">
                    <a:lumMod val="75000"/>
                  </a:schemeClr>
                </a:solidFill>
              </a:rPr>
              <a:t>.</a:t>
            </a:r>
          </a:p>
        </p:txBody>
      </p:sp>
      <p:sp>
        <p:nvSpPr>
          <p:cNvPr id="3" name="pole tekstowe 2"/>
          <p:cNvSpPr txBox="1"/>
          <p:nvPr/>
        </p:nvSpPr>
        <p:spPr>
          <a:xfrm>
            <a:off x="74035" y="4184327"/>
            <a:ext cx="8928992" cy="2585323"/>
          </a:xfrm>
          <a:prstGeom prst="rect">
            <a:avLst/>
          </a:prstGeom>
          <a:noFill/>
        </p:spPr>
        <p:txBody>
          <a:bodyPr wrap="square" rtlCol="0">
            <a:spAutoFit/>
          </a:bodyPr>
          <a:lstStyle/>
          <a:p>
            <a:pPr algn="just"/>
            <a:r>
              <a:rPr lang="pl-PL" dirty="0"/>
              <a:t>Konflikt interesów: brak związków z sektorem poza-publicznym (przemysł, komercja, terapia </a:t>
            </a:r>
            <a:r>
              <a:rPr lang="pl-PL" dirty="0" err="1"/>
              <a:t>fagowa</a:t>
            </a:r>
            <a:r>
              <a:rPr lang="pl-PL" dirty="0"/>
              <a:t>).</a:t>
            </a:r>
          </a:p>
          <a:p>
            <a:pPr algn="just"/>
            <a:endParaRPr lang="pl-PL" dirty="0"/>
          </a:p>
          <a:p>
            <a:pPr algn="just"/>
            <a:r>
              <a:rPr lang="pl-PL" dirty="0"/>
              <a:t>Współautorstwo patentów posiadanych przez IITD PAN.</a:t>
            </a:r>
          </a:p>
          <a:p>
            <a:endParaRPr lang="pl-PL" b="1" dirty="0"/>
          </a:p>
          <a:p>
            <a:r>
              <a:rPr lang="pl-PL" b="1" dirty="0" err="1"/>
              <a:t>Authors</a:t>
            </a:r>
            <a:r>
              <a:rPr lang="pl-PL" b="1" dirty="0"/>
              <a:t>:  Górski A.</a:t>
            </a:r>
          </a:p>
          <a:p>
            <a:r>
              <a:rPr lang="pl-PL" b="1" dirty="0" err="1"/>
              <a:t>Citation</a:t>
            </a:r>
            <a:r>
              <a:rPr lang="pl-PL" b="1" dirty="0"/>
              <a:t> </a:t>
            </a:r>
            <a:r>
              <a:rPr lang="pl-PL" dirty="0"/>
              <a:t>-</a:t>
            </a:r>
            <a:r>
              <a:rPr lang="pl-PL" b="1" dirty="0"/>
              <a:t> </a:t>
            </a:r>
            <a:r>
              <a:rPr lang="pl-PL" dirty="0"/>
              <a:t>JAMA. 2001 May 9;285(18):2325-6</a:t>
            </a:r>
          </a:p>
          <a:p>
            <a:endParaRPr lang="pl-PL" dirty="0"/>
          </a:p>
          <a:p>
            <a:r>
              <a:rPr lang="pl-PL" dirty="0"/>
              <a:t>Poparcie Oddziału PAN w Łodzi (13/11/2019)</a:t>
            </a:r>
          </a:p>
        </p:txBody>
      </p:sp>
    </p:spTree>
    <p:extLst>
      <p:ext uri="{BB962C8B-B14F-4D97-AF65-F5344CB8AC3E}">
        <p14:creationId xmlns:p14="http://schemas.microsoft.com/office/powerpoint/2010/main" val="335466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42" y="188640"/>
            <a:ext cx="8644895" cy="936104"/>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6" y="1340768"/>
            <a:ext cx="9069066" cy="5363324"/>
          </a:xfrm>
          <a:prstGeom prst="rect">
            <a:avLst/>
          </a:prstGeom>
        </p:spPr>
      </p:pic>
    </p:spTree>
    <p:extLst>
      <p:ext uri="{BB962C8B-B14F-4D97-AF65-F5344CB8AC3E}">
        <p14:creationId xmlns:p14="http://schemas.microsoft.com/office/powerpoint/2010/main" val="108500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70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 y="764704"/>
            <a:ext cx="9144000" cy="2792873"/>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58388"/>
            <a:ext cx="9138996" cy="720080"/>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 y="5143670"/>
            <a:ext cx="9138996" cy="933580"/>
          </a:xfrm>
          <a:prstGeom prst="rect">
            <a:avLst/>
          </a:prstGeom>
        </p:spPr>
      </p:pic>
    </p:spTree>
    <p:extLst>
      <p:ext uri="{BB962C8B-B14F-4D97-AF65-F5344CB8AC3E}">
        <p14:creationId xmlns:p14="http://schemas.microsoft.com/office/powerpoint/2010/main" val="3260367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00A4EE-DF9E-412D-ACDB-72CF9D0B10C3}"/>
              </a:ext>
            </a:extLst>
          </p:cNvPr>
          <p:cNvSpPr>
            <a:spLocks noGrp="1"/>
          </p:cNvSpPr>
          <p:nvPr>
            <p:ph type="title"/>
          </p:nvPr>
        </p:nvSpPr>
        <p:spPr>
          <a:xfrm>
            <a:off x="0" y="116632"/>
            <a:ext cx="9144000" cy="1370524"/>
          </a:xfrm>
        </p:spPr>
        <p:txBody>
          <a:bodyPr>
            <a:normAutofit fontScale="90000"/>
          </a:bodyPr>
          <a:lstStyle/>
          <a:p>
            <a:br>
              <a:rPr lang="pl-PL" sz="4000" b="1" dirty="0"/>
            </a:br>
            <a:r>
              <a:rPr lang="pl-PL" sz="2700" b="1" dirty="0">
                <a:latin typeface="Times New Roman" panose="02020603050405020304" pitchFamily="18" charset="0"/>
                <a:cs typeface="Times New Roman" panose="02020603050405020304" pitchFamily="18" charset="0"/>
              </a:rPr>
              <a:t>Lwów- I wyd. 1902, II wyd. 1903,  Nakł. Księgarni H. </a:t>
            </a:r>
            <a:r>
              <a:rPr lang="pl-PL" sz="2700" b="1" dirty="0" err="1">
                <a:latin typeface="Times New Roman" panose="02020603050405020304" pitchFamily="18" charset="0"/>
                <a:cs typeface="Times New Roman" panose="02020603050405020304" pitchFamily="18" charset="0"/>
              </a:rPr>
              <a:t>Altenberga</a:t>
            </a:r>
            <a:r>
              <a:rPr lang="pl-PL" sz="2700" b="1" dirty="0">
                <a:latin typeface="Times New Roman" panose="02020603050405020304" pitchFamily="18" charset="0"/>
                <a:cs typeface="Times New Roman" panose="02020603050405020304" pitchFamily="18" charset="0"/>
              </a:rPr>
              <a:t> –</a:t>
            </a:r>
            <a:br>
              <a:rPr lang="pl-PL" sz="2700" b="1" dirty="0">
                <a:latin typeface="Times New Roman" panose="02020603050405020304" pitchFamily="18" charset="0"/>
                <a:cs typeface="Times New Roman" panose="02020603050405020304" pitchFamily="18" charset="0"/>
              </a:rPr>
            </a:br>
            <a:r>
              <a:rPr lang="pl-PL" sz="2700" b="1" dirty="0">
                <a:latin typeface="Times New Roman" panose="02020603050405020304" pitchFamily="18" charset="0"/>
                <a:cs typeface="Times New Roman" panose="02020603050405020304" pitchFamily="18" charset="0"/>
              </a:rPr>
              <a:t>„Nieetyczne doświadczenia na ludziach w celach naukowych” - rozdz. VIII</a:t>
            </a:r>
            <a:br>
              <a:rPr lang="pl-PL" sz="2700" b="1" dirty="0">
                <a:latin typeface="Times New Roman" panose="02020603050405020304" pitchFamily="18" charset="0"/>
                <a:cs typeface="Times New Roman" panose="02020603050405020304" pitchFamily="18" charset="0"/>
              </a:rPr>
            </a:br>
            <a:endParaRPr lang="pl-PL" sz="2700" dirty="0">
              <a:latin typeface="Times New Roman" panose="02020603050405020304" pitchFamily="18" charset="0"/>
              <a:cs typeface="Times New Roman" panose="02020603050405020304" pitchFamily="18" charset="0"/>
            </a:endParaRPr>
          </a:p>
        </p:txBody>
      </p:sp>
      <p:pic>
        <p:nvPicPr>
          <p:cNvPr id="5" name="Symbol zastępczy zawartości 4" descr="Obraz zawierający tekst&#10;&#10;Opis wygenerowany automatycznie">
            <a:extLst>
              <a:ext uri="{FF2B5EF4-FFF2-40B4-BE49-F238E27FC236}">
                <a16:creationId xmlns:a16="http://schemas.microsoft.com/office/drawing/2014/main" id="{F7C91713-BD6D-436E-97E4-E69DC20107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3300" y="2768784"/>
            <a:ext cx="4754900" cy="3051000"/>
          </a:xfrm>
        </p:spPr>
      </p:pic>
      <p:pic>
        <p:nvPicPr>
          <p:cNvPr id="4" name="Symbol zastępczy zawartości 4" descr="Obraz zawierający tekst&#10;&#10;Opis wygenerowany automatycznie">
            <a:extLst>
              <a:ext uri="{FF2B5EF4-FFF2-40B4-BE49-F238E27FC236}">
                <a16:creationId xmlns:a16="http://schemas.microsoft.com/office/drawing/2014/main" id="{997E281A-4C2E-49FB-964D-6F433794F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916832"/>
            <a:ext cx="3037499" cy="4742901"/>
          </a:xfrm>
          <a:prstGeom prst="rect">
            <a:avLst/>
          </a:prstGeom>
        </p:spPr>
      </p:pic>
    </p:spTree>
    <p:extLst>
      <p:ext uri="{BB962C8B-B14F-4D97-AF65-F5344CB8AC3E}">
        <p14:creationId xmlns:p14="http://schemas.microsoft.com/office/powerpoint/2010/main" val="2133551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Obraz zawierający tekst&#10;&#10;Opis wygenerowany automatycznie">
            <a:extLst>
              <a:ext uri="{FF2B5EF4-FFF2-40B4-BE49-F238E27FC236}">
                <a16:creationId xmlns:a16="http://schemas.microsoft.com/office/drawing/2014/main" id="{AAF6D1B1-818D-4F6D-9F3A-1BE9BC0616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259632" y="104235"/>
            <a:ext cx="6723000" cy="6723000"/>
          </a:xfrm>
        </p:spPr>
      </p:pic>
    </p:spTree>
    <p:extLst>
      <p:ext uri="{BB962C8B-B14F-4D97-AF65-F5344CB8AC3E}">
        <p14:creationId xmlns:p14="http://schemas.microsoft.com/office/powerpoint/2010/main" val="2139966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47BF6C-482A-46E4-8DE7-C5ED9E40E3E4}"/>
              </a:ext>
            </a:extLst>
          </p:cNvPr>
          <p:cNvSpPr>
            <a:spLocks noGrp="1"/>
          </p:cNvSpPr>
          <p:nvPr>
            <p:ph type="title"/>
          </p:nvPr>
        </p:nvSpPr>
        <p:spPr>
          <a:xfrm>
            <a:off x="107504" y="116632"/>
            <a:ext cx="8928992" cy="1624406"/>
          </a:xfrm>
        </p:spPr>
        <p:txBody>
          <a:bodyPr>
            <a:noAutofit/>
          </a:bodyPr>
          <a:lstStyle/>
          <a:p>
            <a:pPr algn="ctr"/>
            <a:r>
              <a:rPr lang="pl-PL" sz="2400" b="1" dirty="0">
                <a:latin typeface="Times New Roman" panose="02020603050405020304" pitchFamily="18" charset="0"/>
                <a:cs typeface="Times New Roman" panose="02020603050405020304" pitchFamily="18" charset="0"/>
              </a:rPr>
              <a:t>Mimo ogłoszenia przez społeczność międzynarodową protestu przeciwko niehumanitarnym eksperymentom medycznym na ludziach, w wielu krajach prowadzono nadal nieetyczne eksperymenty na ludności.</a:t>
            </a:r>
          </a:p>
        </p:txBody>
      </p:sp>
      <p:sp>
        <p:nvSpPr>
          <p:cNvPr id="3" name="Symbol zastępczy zawartości 2">
            <a:extLst>
              <a:ext uri="{FF2B5EF4-FFF2-40B4-BE49-F238E27FC236}">
                <a16:creationId xmlns:a16="http://schemas.microsoft.com/office/drawing/2014/main" id="{59ECBFEA-15C6-476A-9D23-D29B9A5984F6}"/>
              </a:ext>
            </a:extLst>
          </p:cNvPr>
          <p:cNvSpPr>
            <a:spLocks noGrp="1"/>
          </p:cNvSpPr>
          <p:nvPr>
            <p:ph idx="1"/>
          </p:nvPr>
        </p:nvSpPr>
        <p:spPr>
          <a:xfrm>
            <a:off x="0" y="1772816"/>
            <a:ext cx="9144000" cy="4802485"/>
          </a:xfrm>
        </p:spPr>
        <p:txBody>
          <a:bodyPr>
            <a:normAutofit fontScale="92500" lnSpcReduction="20000"/>
          </a:bodyPr>
          <a:lstStyle/>
          <a:p>
            <a:pPr marL="0" indent="0">
              <a:buNone/>
            </a:pPr>
            <a:endParaRPr lang="pl-PL" sz="2400" dirty="0">
              <a:latin typeface="Times New Roman" panose="02020603050405020304" pitchFamily="18" charset="0"/>
              <a:cs typeface="Times New Roman" panose="02020603050405020304" pitchFamily="18" charset="0"/>
            </a:endParaRPr>
          </a:p>
          <a:p>
            <a:pPr algn="just"/>
            <a:r>
              <a:rPr lang="pl-PL" sz="2400" dirty="0">
                <a:latin typeface="Times New Roman" panose="02020603050405020304" pitchFamily="18" charset="0"/>
                <a:cs typeface="Times New Roman" panose="02020603050405020304" pitchFamily="18" charset="0"/>
              </a:rPr>
              <a:t>W USA w stanie Alabama w miejscowości </a:t>
            </a:r>
            <a:r>
              <a:rPr lang="pl-PL" sz="2400" dirty="0" err="1">
                <a:latin typeface="Times New Roman" panose="02020603050405020304" pitchFamily="18" charset="0"/>
                <a:cs typeface="Times New Roman" panose="02020603050405020304" pitchFamily="18" charset="0"/>
              </a:rPr>
              <a:t>Tuskegee</a:t>
            </a:r>
            <a:r>
              <a:rPr lang="pl-PL" sz="2400" dirty="0">
                <a:latin typeface="Times New Roman" panose="02020603050405020304" pitchFamily="18" charset="0"/>
                <a:cs typeface="Times New Roman" panose="02020603050405020304" pitchFamily="18" charset="0"/>
              </a:rPr>
              <a:t>. Przez czterdzieści lat, począwszy od roku 1932, prowadzono medyczne prace eksperymentalne nad kiłą;</a:t>
            </a:r>
          </a:p>
          <a:p>
            <a:pPr algn="just"/>
            <a:r>
              <a:rPr lang="pl-PL" sz="2400" dirty="0">
                <a:latin typeface="Times New Roman" panose="02020603050405020304" pitchFamily="18" charset="0"/>
                <a:cs typeface="Times New Roman" panose="02020603050405020304" pitchFamily="18" charset="0"/>
              </a:rPr>
              <a:t>Badaniom poddano 400 Afroamerykanów zakażonych krętkiem bladym, z objawami kiły;</a:t>
            </a:r>
          </a:p>
          <a:p>
            <a:pPr algn="just"/>
            <a:r>
              <a:rPr lang="pl-PL" sz="2400" dirty="0">
                <a:latin typeface="Times New Roman" panose="02020603050405020304" pitchFamily="18" charset="0"/>
                <a:cs typeface="Times New Roman" panose="02020603050405020304" pitchFamily="18" charset="0"/>
              </a:rPr>
              <a:t>Chorych nie poinformowano, na jaką cierpią chorobę i jak się ją leczy. Pozostali oni w obserwacji bez wdrożenia terapii leczniczej. Chorzy współżyli płciowo, zakażali partnerki, które rodziły zainfekowane dzieci;</a:t>
            </a:r>
          </a:p>
          <a:p>
            <a:pPr algn="just"/>
            <a:r>
              <a:rPr lang="pl-PL" sz="2400" dirty="0">
                <a:latin typeface="Times New Roman" panose="02020603050405020304" pitchFamily="18" charset="0"/>
                <a:cs typeface="Times New Roman" panose="02020603050405020304" pitchFamily="18" charset="0"/>
              </a:rPr>
              <a:t>Mimo iż od roku 1946 dysponowano penicyliną  i wiedziano, że jest skutecznym lekiem przeciwko kile, nie wdrożono żadnego leczenia;</a:t>
            </a:r>
          </a:p>
          <a:p>
            <a:pPr algn="just"/>
            <a:r>
              <a:rPr lang="pl-PL" sz="2400" dirty="0">
                <a:latin typeface="Times New Roman" panose="02020603050405020304" pitchFamily="18" charset="0"/>
                <a:cs typeface="Times New Roman" panose="02020603050405020304" pitchFamily="18" charset="0"/>
              </a:rPr>
              <a:t>Chorzy otrzymywali w zamian za uczestnictwo w eksperymencie medycznym nieodpłatne wizyty lekarskie, posiłki i ubezpieczenie w wypadku zgonu pacjenta, które wynosiło 50 dolarów;</a:t>
            </a:r>
          </a:p>
          <a:p>
            <a:pPr algn="just"/>
            <a:r>
              <a:rPr lang="pl-PL" sz="2400" dirty="0">
                <a:latin typeface="Times New Roman" panose="02020603050405020304" pitchFamily="18" charset="0"/>
                <a:cs typeface="Times New Roman" panose="02020603050405020304" pitchFamily="18" charset="0"/>
              </a:rPr>
              <a:t>Obserwacje zakażonej populacji trwały blisko cztery dekady. W wyniku nieobjęcia terapią zakażonej grupy zmarło blisko 100 osób.</a:t>
            </a:r>
          </a:p>
        </p:txBody>
      </p:sp>
    </p:spTree>
    <p:extLst>
      <p:ext uri="{BB962C8B-B14F-4D97-AF65-F5344CB8AC3E}">
        <p14:creationId xmlns:p14="http://schemas.microsoft.com/office/powerpoint/2010/main" val="939289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B7699A-CE55-40D3-9E4C-BFE01ED7A9AD}"/>
              </a:ext>
            </a:extLst>
          </p:cNvPr>
          <p:cNvSpPr>
            <a:spLocks noGrp="1"/>
          </p:cNvSpPr>
          <p:nvPr>
            <p:ph type="title"/>
          </p:nvPr>
        </p:nvSpPr>
        <p:spPr>
          <a:xfrm>
            <a:off x="179512" y="116632"/>
            <a:ext cx="8784976" cy="1507774"/>
          </a:xfrm>
        </p:spPr>
        <p:txBody>
          <a:bodyPr>
            <a:noAutofit/>
          </a:bodyPr>
          <a:lstStyle/>
          <a:p>
            <a:pPr algn="ctr"/>
            <a:r>
              <a:rPr lang="pl-PL" sz="3400" dirty="0">
                <a:latin typeface="Times New Roman" panose="02020603050405020304" pitchFamily="18" charset="0"/>
                <a:cs typeface="Times New Roman" panose="02020603050405020304" pitchFamily="18" charset="0"/>
              </a:rPr>
              <a:t> </a:t>
            </a:r>
            <a:r>
              <a:rPr lang="pl-PL" sz="3400" b="1" dirty="0">
                <a:latin typeface="Times New Roman" panose="02020603050405020304" pitchFamily="18" charset="0"/>
                <a:cs typeface="Times New Roman" panose="02020603050405020304" pitchFamily="18" charset="0"/>
              </a:rPr>
              <a:t>W roku 1997 prezydent Bill Clinton oficjalnie przeprosił wszystkich poszkodowanych</a:t>
            </a:r>
            <a:r>
              <a:rPr lang="pl-PL" sz="3400" dirty="0">
                <a:latin typeface="Times New Roman" panose="02020603050405020304" pitchFamily="18" charset="0"/>
                <a:cs typeface="Times New Roman" panose="02020603050405020304" pitchFamily="18" charset="0"/>
              </a:rPr>
              <a:t>: </a:t>
            </a:r>
          </a:p>
        </p:txBody>
      </p:sp>
      <p:sp>
        <p:nvSpPr>
          <p:cNvPr id="3" name="Symbol zastępczy zawartości 2">
            <a:extLst>
              <a:ext uri="{FF2B5EF4-FFF2-40B4-BE49-F238E27FC236}">
                <a16:creationId xmlns:a16="http://schemas.microsoft.com/office/drawing/2014/main" id="{E2134D3C-28BA-468E-A85A-22CAA985C409}"/>
              </a:ext>
            </a:extLst>
          </p:cNvPr>
          <p:cNvSpPr>
            <a:spLocks noGrp="1"/>
          </p:cNvSpPr>
          <p:nvPr>
            <p:ph idx="1"/>
          </p:nvPr>
        </p:nvSpPr>
        <p:spPr>
          <a:xfrm>
            <a:off x="323528" y="2060848"/>
            <a:ext cx="8640959" cy="4421013"/>
          </a:xfrm>
        </p:spPr>
        <p:txBody>
          <a:bodyPr>
            <a:no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„To the survivors, to the wives and family members, the children and the grandchildren, I say what you know: No power on Earth can give you back the lives lost, the pain suffered, the years of internal torment and anguish. What was done cannot be undone. But we can end the silence. We can stop turning our heads away. We can look at you in the eye and finally say, on behalf of the American people: what the United States government did was shameful. And I am sorry” </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48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40" y="116632"/>
            <a:ext cx="8727571" cy="792088"/>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7" y="908720"/>
            <a:ext cx="8748464" cy="1142761"/>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7" y="2420888"/>
            <a:ext cx="3240359" cy="2798675"/>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9999" y="2420888"/>
            <a:ext cx="5630061" cy="2798675"/>
          </a:xfrm>
          <a:prstGeom prst="rect">
            <a:avLst/>
          </a:prstGeom>
        </p:spPr>
      </p:pic>
      <p:pic>
        <p:nvPicPr>
          <p:cNvPr id="9" name="Obraz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747" y="5423332"/>
            <a:ext cx="8870420" cy="456314"/>
          </a:xfrm>
          <a:prstGeom prst="rect">
            <a:avLst/>
          </a:prstGeom>
        </p:spPr>
      </p:pic>
    </p:spTree>
    <p:extLst>
      <p:ext uri="{BB962C8B-B14F-4D97-AF65-F5344CB8AC3E}">
        <p14:creationId xmlns:p14="http://schemas.microsoft.com/office/powerpoint/2010/main" val="1758572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98" y="908720"/>
            <a:ext cx="8727572" cy="2045640"/>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7" y="3177817"/>
            <a:ext cx="8424936" cy="2561321"/>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40" y="116632"/>
            <a:ext cx="8727571" cy="792088"/>
          </a:xfrm>
          <a:prstGeom prst="rect">
            <a:avLst/>
          </a:prstGeom>
        </p:spPr>
      </p:pic>
    </p:spTree>
    <p:extLst>
      <p:ext uri="{BB962C8B-B14F-4D97-AF65-F5344CB8AC3E}">
        <p14:creationId xmlns:p14="http://schemas.microsoft.com/office/powerpoint/2010/main" val="226393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
            <a:ext cx="8178688" cy="476672"/>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76673"/>
            <a:ext cx="8178689" cy="1151450"/>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5" y="1628123"/>
            <a:ext cx="8178688" cy="5226631"/>
          </a:xfrm>
          <a:prstGeom prst="rect">
            <a:avLst/>
          </a:prstGeom>
        </p:spPr>
      </p:pic>
    </p:spTree>
    <p:extLst>
      <p:ext uri="{BB962C8B-B14F-4D97-AF65-F5344CB8AC3E}">
        <p14:creationId xmlns:p14="http://schemas.microsoft.com/office/powerpoint/2010/main" val="3996033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41" y="908720"/>
            <a:ext cx="8727571" cy="2160240"/>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3212976"/>
            <a:ext cx="8403198" cy="2736304"/>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40" y="116632"/>
            <a:ext cx="8727571" cy="792088"/>
          </a:xfrm>
          <a:prstGeom prst="rect">
            <a:avLst/>
          </a:prstGeom>
        </p:spPr>
      </p:pic>
    </p:spTree>
    <p:extLst>
      <p:ext uri="{BB962C8B-B14F-4D97-AF65-F5344CB8AC3E}">
        <p14:creationId xmlns:p14="http://schemas.microsoft.com/office/powerpoint/2010/main" val="3409733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25" y="908720"/>
            <a:ext cx="8727571" cy="2160375"/>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84984"/>
            <a:ext cx="8136904" cy="2765174"/>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40" y="116632"/>
            <a:ext cx="8727571" cy="792088"/>
          </a:xfrm>
          <a:prstGeom prst="rect">
            <a:avLst/>
          </a:prstGeom>
        </p:spPr>
      </p:pic>
    </p:spTree>
    <p:extLst>
      <p:ext uri="{BB962C8B-B14F-4D97-AF65-F5344CB8AC3E}">
        <p14:creationId xmlns:p14="http://schemas.microsoft.com/office/powerpoint/2010/main" val="3173197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843808" y="0"/>
            <a:ext cx="2940228" cy="769441"/>
          </a:xfrm>
          <a:prstGeom prst="rect">
            <a:avLst/>
          </a:prstGeom>
          <a:noFill/>
        </p:spPr>
        <p:txBody>
          <a:bodyPr wrap="none" rtlCol="0">
            <a:spAutoFit/>
          </a:bodyPr>
          <a:lstStyle/>
          <a:p>
            <a:r>
              <a:rPr lang="pl-PL" sz="4400" b="1" dirty="0">
                <a:solidFill>
                  <a:schemeClr val="tx2"/>
                </a:solidFill>
              </a:rPr>
              <a:t>Publikacje</a:t>
            </a:r>
            <a:endParaRPr lang="pl-PL" sz="4400" dirty="0">
              <a:solidFill>
                <a:schemeClr val="tx2"/>
              </a:solidFill>
            </a:endParaRPr>
          </a:p>
        </p:txBody>
      </p:sp>
      <p:sp>
        <p:nvSpPr>
          <p:cNvPr id="4" name="pole tekstowe 3"/>
          <p:cNvSpPr txBox="1"/>
          <p:nvPr/>
        </p:nvSpPr>
        <p:spPr>
          <a:xfrm>
            <a:off x="57065" y="752064"/>
            <a:ext cx="9036496" cy="5868338"/>
          </a:xfrm>
          <a:prstGeom prst="rect">
            <a:avLst/>
          </a:prstGeom>
          <a:noFill/>
        </p:spPr>
        <p:txBody>
          <a:bodyPr wrap="square" rtlCol="0">
            <a:spAutoFit/>
          </a:bodyPr>
          <a:lstStyle/>
          <a:p>
            <a:pPr algn="just">
              <a:lnSpc>
                <a:spcPct val="150000"/>
              </a:lnSpc>
            </a:pPr>
            <a:r>
              <a:rPr lang="pl-PL" dirty="0"/>
              <a:t>1. Borysowski J., </a:t>
            </a:r>
            <a:r>
              <a:rPr lang="pl-PL" dirty="0" err="1"/>
              <a:t>Wnukiewicz</a:t>
            </a:r>
            <a:r>
              <a:rPr lang="pl-PL" dirty="0"/>
              <a:t>-Kozłowska A., Górski A., </a:t>
            </a:r>
            <a:r>
              <a:rPr lang="pl-PL" dirty="0" err="1"/>
              <a:t>Dissemination</a:t>
            </a:r>
            <a:r>
              <a:rPr lang="pl-PL" dirty="0"/>
              <a:t> of </a:t>
            </a:r>
            <a:r>
              <a:rPr lang="pl-PL" dirty="0" err="1"/>
              <a:t>clinical</a:t>
            </a:r>
            <a:r>
              <a:rPr lang="pl-PL" dirty="0"/>
              <a:t> </a:t>
            </a:r>
            <a:r>
              <a:rPr lang="pl-PL" dirty="0" err="1"/>
              <a:t>trials</a:t>
            </a:r>
            <a:r>
              <a:rPr lang="pl-PL" dirty="0"/>
              <a:t> </a:t>
            </a:r>
            <a:r>
              <a:rPr lang="pl-PL" dirty="0" err="1"/>
              <a:t>results</a:t>
            </a:r>
            <a:r>
              <a:rPr lang="pl-PL" dirty="0"/>
              <a:t>: </a:t>
            </a:r>
            <a:r>
              <a:rPr lang="pl-PL" dirty="0" err="1"/>
              <a:t>regulations</a:t>
            </a:r>
            <a:r>
              <a:rPr lang="pl-PL" dirty="0"/>
              <a:t>, </a:t>
            </a:r>
            <a:r>
              <a:rPr lang="pl-PL" dirty="0" err="1"/>
              <a:t>ethical</a:t>
            </a:r>
            <a:r>
              <a:rPr lang="pl-PL" dirty="0"/>
              <a:t> </a:t>
            </a:r>
            <a:r>
              <a:rPr lang="pl-PL" dirty="0" err="1"/>
              <a:t>guidelines</a:t>
            </a:r>
            <a:r>
              <a:rPr lang="pl-PL" dirty="0"/>
              <a:t> and </a:t>
            </a:r>
            <a:r>
              <a:rPr lang="pl-PL" dirty="0" err="1"/>
              <a:t>recent</a:t>
            </a:r>
            <a:r>
              <a:rPr lang="pl-PL" dirty="0"/>
              <a:t> </a:t>
            </a:r>
            <a:r>
              <a:rPr lang="pl-PL" dirty="0" err="1"/>
              <a:t>policies</a:t>
            </a:r>
            <a:r>
              <a:rPr lang="pl-PL" dirty="0"/>
              <a:t>. </a:t>
            </a:r>
            <a:r>
              <a:rPr lang="pl-PL" dirty="0" err="1"/>
              <a:t>Brit</a:t>
            </a:r>
            <a:r>
              <a:rPr lang="pl-PL" dirty="0"/>
              <a:t> J </a:t>
            </a:r>
            <a:r>
              <a:rPr lang="pl-PL" dirty="0" err="1"/>
              <a:t>Clin</a:t>
            </a:r>
            <a:r>
              <a:rPr lang="pl-PL" dirty="0"/>
              <a:t> </a:t>
            </a:r>
            <a:r>
              <a:rPr lang="pl-PL" dirty="0" err="1"/>
              <a:t>Pharmacol</a:t>
            </a:r>
            <a:r>
              <a:rPr lang="pl-PL" dirty="0"/>
              <a:t> (in </a:t>
            </a:r>
            <a:r>
              <a:rPr lang="pl-PL" dirty="0" err="1"/>
              <a:t>press</a:t>
            </a:r>
            <a:r>
              <a:rPr lang="pl-PL" dirty="0"/>
              <a:t>).</a:t>
            </a:r>
          </a:p>
          <a:p>
            <a:pPr algn="just">
              <a:lnSpc>
                <a:spcPct val="150000"/>
              </a:lnSpc>
            </a:pPr>
            <a:r>
              <a:rPr lang="pl-PL" dirty="0"/>
              <a:t>2. Borysowski J, Górski A. </a:t>
            </a:r>
            <a:r>
              <a:rPr lang="pl-PL" dirty="0" err="1"/>
              <a:t>Compassionate</a:t>
            </a:r>
            <a:r>
              <a:rPr lang="pl-PL" dirty="0"/>
              <a:t> </a:t>
            </a:r>
            <a:r>
              <a:rPr lang="pl-PL" dirty="0" err="1"/>
              <a:t>use</a:t>
            </a:r>
            <a:r>
              <a:rPr lang="pl-PL" dirty="0"/>
              <a:t> of </a:t>
            </a:r>
            <a:r>
              <a:rPr lang="pl-PL" dirty="0" err="1"/>
              <a:t>unauthorized</a:t>
            </a:r>
            <a:r>
              <a:rPr lang="pl-PL" dirty="0"/>
              <a:t> </a:t>
            </a:r>
            <a:r>
              <a:rPr lang="pl-PL" dirty="0" err="1"/>
              <a:t>drugs</a:t>
            </a:r>
            <a:r>
              <a:rPr lang="pl-PL" dirty="0"/>
              <a:t>: </a:t>
            </a:r>
            <a:r>
              <a:rPr lang="pl-PL" dirty="0" err="1"/>
              <a:t>Legal</a:t>
            </a:r>
            <a:r>
              <a:rPr lang="pl-PL" dirty="0"/>
              <a:t> </a:t>
            </a:r>
            <a:r>
              <a:rPr lang="pl-PL" dirty="0" err="1"/>
              <a:t>regulations</a:t>
            </a:r>
            <a:r>
              <a:rPr lang="pl-PL" dirty="0"/>
              <a:t> and </a:t>
            </a:r>
            <a:r>
              <a:rPr lang="pl-PL" dirty="0" err="1"/>
              <a:t>ethical</a:t>
            </a:r>
            <a:r>
              <a:rPr lang="pl-PL" dirty="0"/>
              <a:t> </a:t>
            </a:r>
            <a:r>
              <a:rPr lang="pl-PL" dirty="0" err="1"/>
              <a:t>challenges</a:t>
            </a:r>
            <a:r>
              <a:rPr lang="pl-PL" dirty="0"/>
              <a:t>. </a:t>
            </a:r>
            <a:r>
              <a:rPr lang="pl-PL" dirty="0" err="1"/>
              <a:t>Eur</a:t>
            </a:r>
            <a:r>
              <a:rPr lang="pl-PL" dirty="0"/>
              <a:t> J Intern Med. 2019 Jul;65:12-16.</a:t>
            </a:r>
          </a:p>
          <a:p>
            <a:pPr lvl="0" algn="just">
              <a:lnSpc>
                <a:spcPct val="150000"/>
              </a:lnSpc>
            </a:pPr>
            <a:r>
              <a:rPr lang="pl-PL" dirty="0"/>
              <a:t>3. Borysowski J, </a:t>
            </a:r>
            <a:r>
              <a:rPr lang="pl-PL" dirty="0" err="1"/>
              <a:t>Ehni</a:t>
            </a:r>
            <a:r>
              <a:rPr lang="pl-PL" dirty="0"/>
              <a:t> HJ, Górski A. </a:t>
            </a:r>
            <a:r>
              <a:rPr lang="pl-PL" dirty="0" err="1"/>
              <a:t>Ethics</a:t>
            </a:r>
            <a:r>
              <a:rPr lang="pl-PL" dirty="0"/>
              <a:t> </a:t>
            </a:r>
            <a:r>
              <a:rPr lang="pl-PL" dirty="0" err="1"/>
              <a:t>codes</a:t>
            </a:r>
            <a:r>
              <a:rPr lang="pl-PL" dirty="0"/>
              <a:t> and </a:t>
            </a:r>
            <a:r>
              <a:rPr lang="pl-PL" dirty="0" err="1"/>
              <a:t>use</a:t>
            </a:r>
            <a:r>
              <a:rPr lang="pl-PL" dirty="0"/>
              <a:t> of </a:t>
            </a:r>
            <a:r>
              <a:rPr lang="pl-PL" dirty="0" err="1"/>
              <a:t>new</a:t>
            </a:r>
            <a:r>
              <a:rPr lang="pl-PL" dirty="0"/>
              <a:t> and </a:t>
            </a:r>
            <a:r>
              <a:rPr lang="pl-PL" dirty="0" err="1"/>
              <a:t>innovative</a:t>
            </a:r>
            <a:r>
              <a:rPr lang="pl-PL" dirty="0"/>
              <a:t> </a:t>
            </a:r>
            <a:r>
              <a:rPr lang="pl-PL" dirty="0" err="1"/>
              <a:t>drugs</a:t>
            </a:r>
            <a:r>
              <a:rPr lang="pl-PL" dirty="0"/>
              <a:t>. Br J </a:t>
            </a:r>
            <a:r>
              <a:rPr lang="pl-PL" dirty="0" err="1"/>
              <a:t>Clin</a:t>
            </a:r>
            <a:r>
              <a:rPr lang="pl-PL" dirty="0"/>
              <a:t> </a:t>
            </a:r>
            <a:r>
              <a:rPr lang="pl-PL" dirty="0" err="1"/>
              <a:t>Pharmacol</a:t>
            </a:r>
            <a:r>
              <a:rPr lang="pl-PL" dirty="0"/>
              <a:t>. 2019 Mar;85(3):501-507.</a:t>
            </a:r>
          </a:p>
          <a:p>
            <a:pPr lvl="0" algn="just">
              <a:lnSpc>
                <a:spcPct val="150000"/>
              </a:lnSpc>
            </a:pPr>
            <a:r>
              <a:rPr lang="pl-PL" dirty="0"/>
              <a:t>4. </a:t>
            </a:r>
            <a:r>
              <a:rPr lang="en-US" dirty="0" err="1"/>
              <a:t>Borysowski</a:t>
            </a:r>
            <a:r>
              <a:rPr lang="en-US" dirty="0"/>
              <a:t> J, </a:t>
            </a:r>
            <a:r>
              <a:rPr lang="en-US" dirty="0" err="1"/>
              <a:t>Saxena</a:t>
            </a:r>
            <a:r>
              <a:rPr lang="en-US" dirty="0"/>
              <a:t> A, Bateman-House A, </a:t>
            </a:r>
            <a:r>
              <a:rPr lang="en-US" dirty="0" err="1"/>
              <a:t>Papaluca</a:t>
            </a:r>
            <a:r>
              <a:rPr lang="en-US" dirty="0"/>
              <a:t> M, </a:t>
            </a:r>
            <a:r>
              <a:rPr lang="en-US" dirty="0" err="1"/>
              <a:t>Różyńska</a:t>
            </a:r>
            <a:r>
              <a:rPr lang="en-US" dirty="0"/>
              <a:t> J, </a:t>
            </a:r>
            <a:r>
              <a:rPr lang="en-US" dirty="0" err="1"/>
              <a:t>Wnukiewicz-Kozłowska</a:t>
            </a:r>
            <a:r>
              <a:rPr lang="en-US" dirty="0"/>
              <a:t> A, Górski A. Expanded access: growing importance to public health. </a:t>
            </a:r>
            <a:r>
              <a:rPr lang="pl-PL" dirty="0"/>
              <a:t>J </a:t>
            </a:r>
            <a:r>
              <a:rPr lang="pl-PL" dirty="0" err="1"/>
              <a:t>Epidemiol</a:t>
            </a:r>
            <a:r>
              <a:rPr lang="pl-PL" dirty="0"/>
              <a:t> </a:t>
            </a:r>
            <a:r>
              <a:rPr lang="pl-PL" dirty="0" err="1"/>
              <a:t>Community</a:t>
            </a:r>
            <a:r>
              <a:rPr lang="pl-PL" dirty="0"/>
              <a:t> </a:t>
            </a:r>
            <a:r>
              <a:rPr lang="pl-PL" dirty="0" err="1"/>
              <a:t>Health</a:t>
            </a:r>
            <a:r>
              <a:rPr lang="pl-PL" dirty="0"/>
              <a:t>. 2018 </a:t>
            </a:r>
            <a:r>
              <a:rPr lang="pl-PL" dirty="0" err="1"/>
              <a:t>Apr</a:t>
            </a:r>
            <a:r>
              <a:rPr lang="pl-PL" dirty="0"/>
              <a:t> 7. </a:t>
            </a:r>
            <a:r>
              <a:rPr lang="pl-PL" dirty="0" err="1"/>
              <a:t>pii</a:t>
            </a:r>
            <a:r>
              <a:rPr lang="pl-PL" dirty="0"/>
              <a:t>: jech-2017-210409. doi: 10.1136/jech-2017-210409.</a:t>
            </a:r>
          </a:p>
          <a:p>
            <a:pPr lvl="0" algn="just">
              <a:lnSpc>
                <a:spcPct val="150000"/>
              </a:lnSpc>
            </a:pPr>
            <a:r>
              <a:rPr lang="pl-PL" dirty="0"/>
              <a:t>5. Borysowski J., Górski A, </a:t>
            </a:r>
            <a:r>
              <a:rPr lang="pl-PL" dirty="0" err="1"/>
              <a:t>Wnukiewicz</a:t>
            </a:r>
            <a:r>
              <a:rPr lang="pl-PL" dirty="0"/>
              <a:t>-Kozłowska A. Terapia eksperymentalna. W: System Prawa Medycznego, tom II – Szczególne świadczenia zdrowotne, str. 85-126, red. </a:t>
            </a:r>
            <a:r>
              <a:rPr lang="pl-PL" dirty="0" err="1"/>
              <a:t>Bosek</a:t>
            </a:r>
            <a:r>
              <a:rPr lang="pl-PL" dirty="0"/>
              <a:t> L., </a:t>
            </a:r>
            <a:r>
              <a:rPr lang="pl-PL" dirty="0" err="1"/>
              <a:t>Wnukiewicz</a:t>
            </a:r>
            <a:r>
              <a:rPr lang="pl-PL" dirty="0"/>
              <a:t>-Kozłowska A., C.H. Beck, </a:t>
            </a:r>
            <a:r>
              <a:rPr lang="pl-PL" dirty="0" err="1"/>
              <a:t>Warsaw</a:t>
            </a:r>
            <a:r>
              <a:rPr lang="pl-PL" dirty="0"/>
              <a:t>, 2018.</a:t>
            </a:r>
          </a:p>
        </p:txBody>
      </p:sp>
    </p:spTree>
    <p:extLst>
      <p:ext uri="{BB962C8B-B14F-4D97-AF65-F5344CB8AC3E}">
        <p14:creationId xmlns:p14="http://schemas.microsoft.com/office/powerpoint/2010/main" val="2500739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825417" y="2551"/>
            <a:ext cx="3958135" cy="769441"/>
          </a:xfrm>
          <a:prstGeom prst="rect">
            <a:avLst/>
          </a:prstGeom>
          <a:noFill/>
        </p:spPr>
        <p:txBody>
          <a:bodyPr wrap="none" rtlCol="0">
            <a:spAutoFit/>
          </a:bodyPr>
          <a:lstStyle/>
          <a:p>
            <a:r>
              <a:rPr lang="pl-PL" sz="4400" b="1" dirty="0">
                <a:solidFill>
                  <a:schemeClr val="tx2"/>
                </a:solidFill>
              </a:rPr>
              <a:t>Publikacje c.d.</a:t>
            </a:r>
            <a:endParaRPr lang="pl-PL" sz="4400" dirty="0">
              <a:solidFill>
                <a:schemeClr val="tx2"/>
              </a:solidFill>
            </a:endParaRPr>
          </a:p>
        </p:txBody>
      </p:sp>
      <p:sp>
        <p:nvSpPr>
          <p:cNvPr id="4" name="pole tekstowe 3"/>
          <p:cNvSpPr txBox="1"/>
          <p:nvPr/>
        </p:nvSpPr>
        <p:spPr>
          <a:xfrm>
            <a:off x="0" y="706316"/>
            <a:ext cx="9144000" cy="6151684"/>
          </a:xfrm>
          <a:prstGeom prst="rect">
            <a:avLst/>
          </a:prstGeom>
          <a:noFill/>
        </p:spPr>
        <p:txBody>
          <a:bodyPr wrap="square" rtlCol="0">
            <a:spAutoFit/>
          </a:bodyPr>
          <a:lstStyle/>
          <a:p>
            <a:pPr algn="just">
              <a:lnSpc>
                <a:spcPct val="150000"/>
              </a:lnSpc>
            </a:pPr>
            <a:r>
              <a:rPr lang="pl-PL" sz="1750" dirty="0"/>
              <a:t>6. Borysowski J, Górski A. Ogólne warunki przeprowadzania badań naukowych i eksperymentów medycznych</a:t>
            </a:r>
            <a:r>
              <a:rPr lang="en-US" sz="1750" dirty="0"/>
              <a:t>. </a:t>
            </a:r>
            <a:r>
              <a:rPr lang="pl-PL" sz="1750" dirty="0"/>
              <a:t>Medycyna po Dyplomie, 2018, 1, 125-130.</a:t>
            </a:r>
          </a:p>
          <a:p>
            <a:pPr algn="just">
              <a:lnSpc>
                <a:spcPct val="150000"/>
              </a:lnSpc>
            </a:pPr>
            <a:r>
              <a:rPr lang="pl-PL" sz="1750" dirty="0"/>
              <a:t>7. Borysowski J, Górski A. Dzielenie się odkryciami medycznymi</a:t>
            </a:r>
            <a:r>
              <a:rPr lang="en-US" sz="1750" dirty="0"/>
              <a:t>. </a:t>
            </a:r>
            <a:r>
              <a:rPr lang="pl-PL" sz="1750" dirty="0"/>
              <a:t>Medycyna po Dyplomie, 2018, 2, 127-129.</a:t>
            </a:r>
          </a:p>
          <a:p>
            <a:pPr lvl="0" algn="just">
              <a:lnSpc>
                <a:spcPct val="150000"/>
              </a:lnSpc>
            </a:pPr>
            <a:r>
              <a:rPr lang="pl-PL" sz="1750" dirty="0"/>
              <a:t>8. Borysowski J, </a:t>
            </a:r>
            <a:r>
              <a:rPr lang="pl-PL" sz="1750" dirty="0" err="1"/>
              <a:t>Ehni</a:t>
            </a:r>
            <a:r>
              <a:rPr lang="pl-PL" sz="1750" dirty="0"/>
              <a:t> H-J, Górski A. </a:t>
            </a:r>
            <a:r>
              <a:rPr lang="pl-PL" sz="1750" dirty="0" err="1"/>
              <a:t>Ethics</a:t>
            </a:r>
            <a:r>
              <a:rPr lang="pl-PL" sz="1750" dirty="0"/>
              <a:t> </a:t>
            </a:r>
            <a:r>
              <a:rPr lang="pl-PL" sz="1750" dirty="0" err="1"/>
              <a:t>review</a:t>
            </a:r>
            <a:r>
              <a:rPr lang="pl-PL" sz="1750" dirty="0"/>
              <a:t> in </a:t>
            </a:r>
            <a:r>
              <a:rPr lang="pl-PL" sz="1750" dirty="0" err="1"/>
              <a:t>compassionate</a:t>
            </a:r>
            <a:r>
              <a:rPr lang="pl-PL" sz="1750" dirty="0"/>
              <a:t> </a:t>
            </a:r>
            <a:r>
              <a:rPr lang="pl-PL" sz="1750" dirty="0" err="1"/>
              <a:t>use</a:t>
            </a:r>
            <a:r>
              <a:rPr lang="pl-PL" sz="1750" dirty="0"/>
              <a:t>. BMC </a:t>
            </a:r>
            <a:r>
              <a:rPr lang="pl-PL" sz="1750" dirty="0" err="1"/>
              <a:t>Medicine</a:t>
            </a:r>
            <a:r>
              <a:rPr lang="pl-PL" sz="1750" dirty="0"/>
              <a:t>, 2017 Jul 24;15(1):136.</a:t>
            </a:r>
          </a:p>
          <a:p>
            <a:pPr lvl="0" algn="just">
              <a:lnSpc>
                <a:spcPct val="150000"/>
              </a:lnSpc>
            </a:pPr>
            <a:r>
              <a:rPr lang="pl-PL" sz="1750" dirty="0"/>
              <a:t>9. Letkiewicz S, Borysowski J, Górski A. Tytus Chałubiński. Przegląd Urologiczny, 2016/6 (100).</a:t>
            </a:r>
          </a:p>
          <a:p>
            <a:pPr lvl="0" algn="just">
              <a:lnSpc>
                <a:spcPct val="150000"/>
              </a:lnSpc>
            </a:pPr>
            <a:r>
              <a:rPr lang="pl-PL" sz="1750" dirty="0"/>
              <a:t>10. Letkiewicz S, Borysowski J, Górski A. Rozważania na temat filozofii medycyny. Przegląd Urologiczny, 2016/5 (99). </a:t>
            </a:r>
          </a:p>
          <a:p>
            <a:pPr lvl="0" algn="just">
              <a:lnSpc>
                <a:spcPct val="150000"/>
              </a:lnSpc>
            </a:pPr>
            <a:r>
              <a:rPr lang="pl-PL" sz="1750" dirty="0"/>
              <a:t>11. Borysowski J., Górski A. </a:t>
            </a:r>
            <a:r>
              <a:rPr lang="pl-PL" sz="1750" dirty="0" err="1"/>
              <a:t>Ethics</a:t>
            </a:r>
            <a:r>
              <a:rPr lang="pl-PL" sz="1750" dirty="0"/>
              <a:t> of </a:t>
            </a:r>
            <a:r>
              <a:rPr lang="pl-PL" sz="1750" dirty="0" err="1"/>
              <a:t>phage</a:t>
            </a:r>
            <a:r>
              <a:rPr lang="pl-PL" sz="1750" dirty="0"/>
              <a:t> </a:t>
            </a:r>
            <a:r>
              <a:rPr lang="pl-PL" sz="1750" dirty="0" err="1"/>
              <a:t>therapy</a:t>
            </a:r>
            <a:r>
              <a:rPr lang="pl-PL" sz="1750" dirty="0"/>
              <a:t>. W: Phage </a:t>
            </a:r>
            <a:r>
              <a:rPr lang="pl-PL" sz="1750" dirty="0" err="1"/>
              <a:t>therapy</a:t>
            </a:r>
            <a:r>
              <a:rPr lang="pl-PL" sz="1750" dirty="0"/>
              <a:t>: a </a:t>
            </a:r>
            <a:r>
              <a:rPr lang="pl-PL" sz="1750" dirty="0" err="1"/>
              <a:t>practical</a:t>
            </a:r>
            <a:r>
              <a:rPr lang="pl-PL" sz="1750" dirty="0"/>
              <a:t> </a:t>
            </a:r>
            <a:r>
              <a:rPr lang="pl-PL" sz="1750" dirty="0" err="1"/>
              <a:t>approach</a:t>
            </a:r>
            <a:r>
              <a:rPr lang="pl-PL" sz="1750" dirty="0"/>
              <a:t>. Red. Górski A., Międzybrodzki R., Borysowski J. Springer Nature, ISBN 978-3-030-26736-0, 2019.</a:t>
            </a:r>
          </a:p>
          <a:p>
            <a:pPr algn="just">
              <a:lnSpc>
                <a:spcPct val="150000"/>
              </a:lnSpc>
            </a:pPr>
            <a:r>
              <a:rPr lang="pl-PL" sz="1750" b="1" dirty="0"/>
              <a:t>Wysłane:</a:t>
            </a:r>
            <a:endParaRPr lang="pl-PL" sz="1750" dirty="0"/>
          </a:p>
          <a:p>
            <a:pPr lvl="0" algn="just">
              <a:lnSpc>
                <a:spcPct val="150000"/>
              </a:lnSpc>
            </a:pPr>
            <a:r>
              <a:rPr lang="pl-PL" sz="1750" dirty="0"/>
              <a:t>Borysowski J, </a:t>
            </a:r>
            <a:r>
              <a:rPr lang="pl-PL" sz="1750" dirty="0" err="1"/>
              <a:t>Ehni</a:t>
            </a:r>
            <a:r>
              <a:rPr lang="pl-PL" sz="1750" dirty="0"/>
              <a:t> H-J, Górski A. </a:t>
            </a:r>
            <a:r>
              <a:rPr lang="pl-PL" sz="1750" dirty="0" err="1"/>
              <a:t>Ethics</a:t>
            </a:r>
            <a:r>
              <a:rPr lang="pl-PL" sz="1750" dirty="0"/>
              <a:t> </a:t>
            </a:r>
            <a:r>
              <a:rPr lang="pl-PL" sz="1750" dirty="0" err="1"/>
              <a:t>codes</a:t>
            </a:r>
            <a:r>
              <a:rPr lang="pl-PL" sz="1750" dirty="0"/>
              <a:t> and </a:t>
            </a:r>
            <a:r>
              <a:rPr lang="pl-PL" sz="1750" dirty="0" err="1"/>
              <a:t>medical</a:t>
            </a:r>
            <a:r>
              <a:rPr lang="pl-PL" sz="1750" dirty="0"/>
              <a:t> </a:t>
            </a:r>
            <a:r>
              <a:rPr lang="pl-PL" sz="1750" dirty="0" err="1"/>
              <a:t>decision</a:t>
            </a:r>
            <a:r>
              <a:rPr lang="pl-PL" sz="1750" dirty="0"/>
              <a:t> </a:t>
            </a:r>
            <a:r>
              <a:rPr lang="pl-PL" sz="1750" dirty="0" err="1"/>
              <a:t>making</a:t>
            </a:r>
            <a:r>
              <a:rPr lang="pl-PL" sz="1750" dirty="0"/>
              <a:t>.</a:t>
            </a:r>
          </a:p>
        </p:txBody>
      </p:sp>
    </p:spTree>
    <p:extLst>
      <p:ext uri="{BB962C8B-B14F-4D97-AF65-F5344CB8AC3E}">
        <p14:creationId xmlns:p14="http://schemas.microsoft.com/office/powerpoint/2010/main" val="2716618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4" y="44624"/>
            <a:ext cx="8928992" cy="6632585"/>
          </a:xfrm>
          <a:prstGeom prst="rect">
            <a:avLst/>
          </a:prstGeom>
          <a:noFill/>
        </p:spPr>
        <p:txBody>
          <a:bodyPr wrap="square" rtlCol="0">
            <a:spAutoFit/>
          </a:bodyPr>
          <a:lstStyle/>
          <a:p>
            <a:r>
              <a:rPr lang="pl-PL" i="1" dirty="0"/>
              <a:t>JAMA. </a:t>
            </a:r>
            <a:r>
              <a:rPr lang="pl-PL" dirty="0" err="1"/>
              <a:t>September</a:t>
            </a:r>
            <a:r>
              <a:rPr lang="pl-PL" dirty="0"/>
              <a:t> 16, 2019</a:t>
            </a:r>
          </a:p>
          <a:p>
            <a:r>
              <a:rPr lang="pl-PL" b="1" dirty="0"/>
              <a:t> </a:t>
            </a:r>
          </a:p>
          <a:p>
            <a:pPr algn="just"/>
            <a:r>
              <a:rPr lang="pl-PL" sz="2800" b="1" dirty="0"/>
              <a:t>The Ninth International </a:t>
            </a:r>
            <a:r>
              <a:rPr lang="pl-PL" sz="2800" b="1" dirty="0" err="1"/>
              <a:t>Congress</a:t>
            </a:r>
            <a:r>
              <a:rPr lang="pl-PL" sz="2800" b="1" dirty="0"/>
              <a:t> on Peer </a:t>
            </a:r>
            <a:r>
              <a:rPr lang="pl-PL" sz="2800" b="1" dirty="0" err="1"/>
              <a:t>Review</a:t>
            </a:r>
            <a:r>
              <a:rPr lang="pl-PL" sz="2800" b="1" dirty="0"/>
              <a:t> and Scientific </a:t>
            </a:r>
            <a:r>
              <a:rPr lang="pl-PL" sz="2800" b="1" dirty="0" err="1"/>
              <a:t>Publication</a:t>
            </a:r>
            <a:r>
              <a:rPr lang="pl-PL" sz="2800" b="1" dirty="0"/>
              <a:t>.</a:t>
            </a:r>
            <a:r>
              <a:rPr lang="pl-PL" sz="2800" b="1"/>
              <a:t> </a:t>
            </a:r>
            <a:r>
              <a:rPr lang="pl-PL" sz="2800" dirty="0"/>
              <a:t>A Call for </a:t>
            </a:r>
            <a:r>
              <a:rPr lang="pl-PL" sz="2800" dirty="0" err="1"/>
              <a:t>Research</a:t>
            </a:r>
            <a:endParaRPr lang="pl-PL" sz="2800" dirty="0"/>
          </a:p>
          <a:p>
            <a:endParaRPr lang="pl-PL" b="1" dirty="0"/>
          </a:p>
          <a:p>
            <a:pPr algn="just"/>
            <a:r>
              <a:rPr lang="pl-PL" dirty="0"/>
              <a:t>John P. A. </a:t>
            </a:r>
            <a:r>
              <a:rPr lang="pl-PL" dirty="0" err="1"/>
              <a:t>Ioannidis</a:t>
            </a:r>
            <a:r>
              <a:rPr lang="pl-PL" dirty="0"/>
              <a:t>, MD, </a:t>
            </a:r>
            <a:r>
              <a:rPr lang="pl-PL" dirty="0" err="1"/>
              <a:t>DSc</a:t>
            </a:r>
            <a:r>
              <a:rPr lang="pl-PL" dirty="0"/>
              <a:t>; Michael </a:t>
            </a:r>
            <a:r>
              <a:rPr lang="pl-PL" dirty="0" err="1"/>
              <a:t>Berkwits</a:t>
            </a:r>
            <a:r>
              <a:rPr lang="pl-PL" dirty="0"/>
              <a:t>, MD, MSCE; </a:t>
            </a:r>
            <a:r>
              <a:rPr lang="pl-PL" dirty="0" err="1"/>
              <a:t>Annette</a:t>
            </a:r>
            <a:r>
              <a:rPr lang="pl-PL" dirty="0"/>
              <a:t> </a:t>
            </a:r>
            <a:r>
              <a:rPr lang="pl-PL" dirty="0" err="1"/>
              <a:t>Flanagin</a:t>
            </a:r>
            <a:r>
              <a:rPr lang="pl-PL" dirty="0"/>
              <a:t>, RN, MA; et al Fiona </a:t>
            </a:r>
            <a:r>
              <a:rPr lang="pl-PL" dirty="0" err="1"/>
              <a:t>Godlee</a:t>
            </a:r>
            <a:r>
              <a:rPr lang="pl-PL" dirty="0"/>
              <a:t>, </a:t>
            </a:r>
            <a:r>
              <a:rPr lang="pl-PL" dirty="0" err="1"/>
              <a:t>MBBChir</a:t>
            </a:r>
            <a:r>
              <a:rPr lang="pl-PL" dirty="0"/>
              <a:t>, FRCP; </a:t>
            </a:r>
            <a:r>
              <a:rPr lang="pl-PL" dirty="0" err="1"/>
              <a:t>Theodora</a:t>
            </a:r>
            <a:r>
              <a:rPr lang="pl-PL" dirty="0"/>
              <a:t> </a:t>
            </a:r>
            <a:r>
              <a:rPr lang="pl-PL" dirty="0" err="1"/>
              <a:t>Bloom</a:t>
            </a:r>
            <a:r>
              <a:rPr lang="pl-PL" dirty="0"/>
              <a:t>, </a:t>
            </a:r>
            <a:r>
              <a:rPr lang="pl-PL" dirty="0" err="1"/>
              <a:t>PhD</a:t>
            </a:r>
            <a:endParaRPr lang="pl-PL" dirty="0"/>
          </a:p>
          <a:p>
            <a:pPr algn="just"/>
            <a:r>
              <a:rPr lang="pl-PL" i="1" dirty="0"/>
              <a:t>JAMA. </a:t>
            </a:r>
            <a:r>
              <a:rPr lang="pl-PL" dirty="0" err="1"/>
              <a:t>Published</a:t>
            </a:r>
            <a:r>
              <a:rPr lang="pl-PL" dirty="0"/>
              <a:t> online </a:t>
            </a:r>
            <a:r>
              <a:rPr lang="pl-PL" dirty="0" err="1"/>
              <a:t>September</a:t>
            </a:r>
            <a:r>
              <a:rPr lang="pl-PL" dirty="0"/>
              <a:t> 16, 2019. doi:10.1001/jama.2019.15516</a:t>
            </a:r>
          </a:p>
          <a:p>
            <a:pPr algn="just"/>
            <a:r>
              <a:rPr lang="pl-PL" dirty="0"/>
              <a:t> </a:t>
            </a:r>
          </a:p>
          <a:p>
            <a:pPr algn="just">
              <a:lnSpc>
                <a:spcPct val="150000"/>
              </a:lnSpc>
            </a:pPr>
            <a:r>
              <a:rPr lang="pl-PL" dirty="0"/>
              <a:t>The </a:t>
            </a:r>
            <a:r>
              <a:rPr lang="pl-PL" dirty="0" err="1"/>
              <a:t>quantity</a:t>
            </a:r>
            <a:r>
              <a:rPr lang="pl-PL" dirty="0"/>
              <a:t> and </a:t>
            </a:r>
            <a:r>
              <a:rPr lang="pl-PL" dirty="0" err="1"/>
              <a:t>quality</a:t>
            </a:r>
            <a:r>
              <a:rPr lang="pl-PL" dirty="0"/>
              <a:t> of </a:t>
            </a:r>
            <a:r>
              <a:rPr lang="pl-PL" dirty="0" err="1"/>
              <a:t>scientific</a:t>
            </a:r>
            <a:r>
              <a:rPr lang="pl-PL" dirty="0"/>
              <a:t> </a:t>
            </a:r>
            <a:r>
              <a:rPr lang="pl-PL" dirty="0" err="1"/>
              <a:t>research</a:t>
            </a:r>
            <a:r>
              <a:rPr lang="pl-PL" dirty="0"/>
              <a:t> </a:t>
            </a:r>
            <a:r>
              <a:rPr lang="pl-PL" dirty="0" err="1"/>
              <a:t>have</a:t>
            </a:r>
            <a:r>
              <a:rPr lang="pl-PL" dirty="0"/>
              <a:t> </a:t>
            </a:r>
            <a:r>
              <a:rPr lang="pl-PL" dirty="0" err="1"/>
              <a:t>never</a:t>
            </a:r>
            <a:r>
              <a:rPr lang="pl-PL" dirty="0"/>
              <a:t> </a:t>
            </a:r>
            <a:r>
              <a:rPr lang="pl-PL" dirty="0" err="1"/>
              <a:t>been</a:t>
            </a:r>
            <a:r>
              <a:rPr lang="pl-PL" dirty="0"/>
              <a:t> </a:t>
            </a:r>
            <a:r>
              <a:rPr lang="pl-PL" dirty="0" err="1"/>
              <a:t>greater</a:t>
            </a:r>
            <a:r>
              <a:rPr lang="pl-PL" dirty="0"/>
              <a:t>, but with </a:t>
            </a:r>
            <a:r>
              <a:rPr lang="pl-PL" dirty="0" err="1"/>
              <a:t>unprecedented</a:t>
            </a:r>
            <a:r>
              <a:rPr lang="pl-PL" dirty="0"/>
              <a:t> </a:t>
            </a:r>
            <a:r>
              <a:rPr lang="pl-PL" dirty="0" err="1"/>
              <a:t>promise</a:t>
            </a:r>
            <a:r>
              <a:rPr lang="pl-PL" dirty="0"/>
              <a:t> </a:t>
            </a:r>
            <a:r>
              <a:rPr lang="pl-PL" dirty="0" err="1"/>
              <a:t>comes</a:t>
            </a:r>
            <a:r>
              <a:rPr lang="pl-PL" dirty="0"/>
              <a:t> </a:t>
            </a:r>
            <a:r>
              <a:rPr lang="pl-PL" dirty="0" err="1"/>
              <a:t>unprecedented</a:t>
            </a:r>
            <a:r>
              <a:rPr lang="pl-PL" dirty="0"/>
              <a:t> </a:t>
            </a:r>
            <a:r>
              <a:rPr lang="pl-PL" dirty="0" err="1"/>
              <a:t>peril</a:t>
            </a:r>
            <a:r>
              <a:rPr lang="pl-PL" dirty="0"/>
              <a:t>. </a:t>
            </a:r>
            <a:r>
              <a:rPr lang="pl-PL" dirty="0" err="1"/>
              <a:t>There</a:t>
            </a:r>
            <a:r>
              <a:rPr lang="pl-PL" dirty="0"/>
              <a:t> </a:t>
            </a:r>
            <a:r>
              <a:rPr lang="pl-PL" dirty="0" err="1"/>
              <a:t>are</a:t>
            </a:r>
            <a:r>
              <a:rPr lang="pl-PL" dirty="0"/>
              <a:t> </a:t>
            </a:r>
            <a:r>
              <a:rPr lang="pl-PL" dirty="0" err="1"/>
              <a:t>better</a:t>
            </a:r>
            <a:r>
              <a:rPr lang="pl-PL" dirty="0"/>
              <a:t> </a:t>
            </a:r>
            <a:r>
              <a:rPr lang="pl-PL" dirty="0" err="1"/>
              <a:t>scientific</a:t>
            </a:r>
            <a:r>
              <a:rPr lang="pl-PL" dirty="0"/>
              <a:t> </a:t>
            </a:r>
            <a:r>
              <a:rPr lang="pl-PL" dirty="0" err="1"/>
              <a:t>policies</a:t>
            </a:r>
            <a:r>
              <a:rPr lang="pl-PL" dirty="0"/>
              <a:t> and </a:t>
            </a:r>
            <a:r>
              <a:rPr lang="pl-PL" dirty="0" err="1"/>
              <a:t>processes</a:t>
            </a:r>
            <a:r>
              <a:rPr lang="pl-PL" dirty="0"/>
              <a:t>, </a:t>
            </a:r>
            <a:r>
              <a:rPr lang="pl-PL" dirty="0" err="1"/>
              <a:t>stronger</a:t>
            </a:r>
            <a:r>
              <a:rPr lang="pl-PL" dirty="0"/>
              <a:t> </a:t>
            </a:r>
            <a:r>
              <a:rPr lang="pl-PL" dirty="0" err="1"/>
              <a:t>standards</a:t>
            </a:r>
            <a:r>
              <a:rPr lang="pl-PL" dirty="0"/>
              <a:t> for </a:t>
            </a:r>
            <a:r>
              <a:rPr lang="pl-PL" dirty="0" err="1"/>
              <a:t>openness</a:t>
            </a:r>
            <a:r>
              <a:rPr lang="pl-PL" dirty="0"/>
              <a:t> and </a:t>
            </a:r>
            <a:r>
              <a:rPr lang="pl-PL" dirty="0" err="1"/>
              <a:t>transparency</a:t>
            </a:r>
            <a:r>
              <a:rPr lang="pl-PL" dirty="0"/>
              <a:t>, and </a:t>
            </a:r>
            <a:r>
              <a:rPr lang="pl-PL" dirty="0" err="1"/>
              <a:t>innovative</a:t>
            </a:r>
            <a:r>
              <a:rPr lang="pl-PL" dirty="0"/>
              <a:t> </a:t>
            </a:r>
            <a:r>
              <a:rPr lang="pl-PL" dirty="0" err="1"/>
              <a:t>technologies</a:t>
            </a:r>
            <a:r>
              <a:rPr lang="pl-PL" dirty="0"/>
              <a:t> to </a:t>
            </a:r>
            <a:r>
              <a:rPr lang="pl-PL" dirty="0" err="1"/>
              <a:t>collaborate</a:t>
            </a:r>
            <a:r>
              <a:rPr lang="pl-PL" dirty="0"/>
              <a:t> and </a:t>
            </a:r>
            <a:r>
              <a:rPr lang="pl-PL" dirty="0" err="1"/>
              <a:t>publish</a:t>
            </a:r>
            <a:r>
              <a:rPr lang="pl-PL" dirty="0"/>
              <a:t>. </a:t>
            </a:r>
            <a:r>
              <a:rPr lang="pl-PL" dirty="0" err="1"/>
              <a:t>However</a:t>
            </a:r>
            <a:r>
              <a:rPr lang="pl-PL" dirty="0"/>
              <a:t>, the </a:t>
            </a:r>
            <a:r>
              <a:rPr lang="pl-PL" dirty="0" err="1"/>
              <a:t>rapidly</a:t>
            </a:r>
            <a:r>
              <a:rPr lang="pl-PL" dirty="0"/>
              <a:t> </a:t>
            </a:r>
            <a:r>
              <a:rPr lang="pl-PL" dirty="0" err="1"/>
              <a:t>evolving</a:t>
            </a:r>
            <a:r>
              <a:rPr lang="pl-PL" dirty="0"/>
              <a:t> </a:t>
            </a:r>
            <a:r>
              <a:rPr lang="pl-PL" dirty="0" err="1"/>
              <a:t>scientific</a:t>
            </a:r>
            <a:r>
              <a:rPr lang="pl-PL" dirty="0"/>
              <a:t> </a:t>
            </a:r>
            <a:r>
              <a:rPr lang="pl-PL" dirty="0" err="1"/>
              <a:t>publication</a:t>
            </a:r>
            <a:r>
              <a:rPr lang="pl-PL" dirty="0"/>
              <a:t> </a:t>
            </a:r>
            <a:r>
              <a:rPr lang="pl-PL" dirty="0" err="1"/>
              <a:t>ecosystem</a:t>
            </a:r>
            <a:r>
              <a:rPr lang="pl-PL" dirty="0"/>
              <a:t> </a:t>
            </a:r>
            <a:r>
              <a:rPr lang="pl-PL" dirty="0" err="1"/>
              <a:t>that</a:t>
            </a:r>
            <a:r>
              <a:rPr lang="pl-PL" dirty="0"/>
              <a:t> </a:t>
            </a:r>
            <a:r>
              <a:rPr lang="pl-PL" dirty="0" err="1"/>
              <a:t>facilitates</a:t>
            </a:r>
            <a:r>
              <a:rPr lang="pl-PL" dirty="0"/>
              <a:t> </a:t>
            </a:r>
            <a:r>
              <a:rPr lang="pl-PL" dirty="0" err="1"/>
              <a:t>research</a:t>
            </a:r>
            <a:r>
              <a:rPr lang="pl-PL" dirty="0"/>
              <a:t> </a:t>
            </a:r>
            <a:r>
              <a:rPr lang="pl-PL" dirty="0" err="1"/>
              <a:t>dissemination</a:t>
            </a:r>
            <a:r>
              <a:rPr lang="pl-PL" dirty="0"/>
              <a:t> </a:t>
            </a:r>
            <a:r>
              <a:rPr lang="pl-PL" dirty="0" err="1"/>
              <a:t>also</a:t>
            </a:r>
            <a:r>
              <a:rPr lang="pl-PL" dirty="0"/>
              <a:t> </a:t>
            </a:r>
            <a:r>
              <a:rPr lang="pl-PL" dirty="0" err="1"/>
              <a:t>enables</a:t>
            </a:r>
            <a:r>
              <a:rPr lang="pl-PL" dirty="0"/>
              <a:t> </a:t>
            </a:r>
            <a:r>
              <a:rPr lang="pl-PL" dirty="0" err="1"/>
              <a:t>research</a:t>
            </a:r>
            <a:r>
              <a:rPr lang="pl-PL" dirty="0"/>
              <a:t> waste, </a:t>
            </a:r>
            <a:r>
              <a:rPr lang="pl-PL" dirty="0" err="1"/>
              <a:t>predation</a:t>
            </a:r>
            <a:r>
              <a:rPr lang="pl-PL" dirty="0"/>
              <a:t>, and </a:t>
            </a:r>
            <a:r>
              <a:rPr lang="pl-PL" dirty="0" err="1"/>
              <a:t>piracy</a:t>
            </a:r>
            <a:r>
              <a:rPr lang="pl-PL" dirty="0"/>
              <a:t>. The challenge of </a:t>
            </a:r>
            <a:r>
              <a:rPr lang="pl-PL" dirty="0" err="1"/>
              <a:t>distinguishing</a:t>
            </a:r>
            <a:r>
              <a:rPr lang="pl-PL" dirty="0"/>
              <a:t> </a:t>
            </a:r>
            <a:r>
              <a:rPr lang="pl-PL" dirty="0" err="1"/>
              <a:t>information</a:t>
            </a:r>
            <a:r>
              <a:rPr lang="pl-PL" dirty="0"/>
              <a:t> from </a:t>
            </a:r>
            <a:r>
              <a:rPr lang="pl-PL" dirty="0" err="1"/>
              <a:t>noise</a:t>
            </a:r>
            <a:r>
              <a:rPr lang="pl-PL" dirty="0"/>
              <a:t>, </a:t>
            </a:r>
            <a:r>
              <a:rPr lang="pl-PL" dirty="0" err="1"/>
              <a:t>innovation</a:t>
            </a:r>
            <a:r>
              <a:rPr lang="pl-PL" dirty="0"/>
              <a:t> from </a:t>
            </a:r>
            <a:r>
              <a:rPr lang="pl-PL" dirty="0" err="1"/>
              <a:t>dystopianlike</a:t>
            </a:r>
            <a:r>
              <a:rPr lang="pl-PL" dirty="0"/>
              <a:t> </a:t>
            </a:r>
            <a:r>
              <a:rPr lang="pl-PL" dirty="0" err="1"/>
              <a:t>disruption</a:t>
            </a:r>
            <a:r>
              <a:rPr lang="pl-PL" dirty="0"/>
              <a:t>, and </a:t>
            </a:r>
            <a:r>
              <a:rPr lang="pl-PL" dirty="0" err="1"/>
              <a:t>opportunity</a:t>
            </a:r>
            <a:r>
              <a:rPr lang="pl-PL" dirty="0"/>
              <a:t> from </a:t>
            </a:r>
            <a:r>
              <a:rPr lang="pl-PL" dirty="0" err="1"/>
              <a:t>threat</a:t>
            </a:r>
            <a:r>
              <a:rPr lang="pl-PL" dirty="0"/>
              <a:t> </a:t>
            </a:r>
            <a:r>
              <a:rPr lang="pl-PL" dirty="0" err="1"/>
              <a:t>has</a:t>
            </a:r>
            <a:r>
              <a:rPr lang="pl-PL" dirty="0"/>
              <a:t> </a:t>
            </a:r>
            <a:r>
              <a:rPr lang="pl-PL" dirty="0" err="1"/>
              <a:t>created</a:t>
            </a:r>
            <a:r>
              <a:rPr lang="pl-PL" dirty="0"/>
              <a:t> </a:t>
            </a:r>
            <a:r>
              <a:rPr lang="pl-PL" dirty="0" err="1"/>
              <a:t>new</a:t>
            </a:r>
            <a:r>
              <a:rPr lang="pl-PL" dirty="0"/>
              <a:t> </a:t>
            </a:r>
            <a:r>
              <a:rPr lang="pl-PL" dirty="0" err="1"/>
              <a:t>levels</a:t>
            </a:r>
            <a:r>
              <a:rPr lang="pl-PL" dirty="0"/>
              <a:t> of </a:t>
            </a:r>
            <a:r>
              <a:rPr lang="pl-PL" dirty="0" err="1"/>
              <a:t>excitement</a:t>
            </a:r>
            <a:r>
              <a:rPr lang="pl-PL" dirty="0"/>
              <a:t> and </a:t>
            </a:r>
            <a:r>
              <a:rPr lang="pl-PL" dirty="0" err="1"/>
              <a:t>angst</a:t>
            </a:r>
            <a:r>
              <a:rPr lang="pl-PL" dirty="0"/>
              <a:t> for </a:t>
            </a:r>
            <a:r>
              <a:rPr lang="pl-PL" dirty="0" err="1"/>
              <a:t>those</a:t>
            </a:r>
            <a:r>
              <a:rPr lang="pl-PL" dirty="0"/>
              <a:t> </a:t>
            </a:r>
            <a:r>
              <a:rPr lang="pl-PL" dirty="0" err="1"/>
              <a:t>engaged</a:t>
            </a:r>
            <a:r>
              <a:rPr lang="pl-PL" dirty="0"/>
              <a:t> in </a:t>
            </a:r>
            <a:r>
              <a:rPr lang="pl-PL" dirty="0" err="1"/>
              <a:t>research</a:t>
            </a:r>
            <a:r>
              <a:rPr lang="pl-PL" dirty="0"/>
              <a:t> and </a:t>
            </a:r>
            <a:r>
              <a:rPr lang="pl-PL" dirty="0" err="1"/>
              <a:t>its</a:t>
            </a:r>
            <a:r>
              <a:rPr lang="pl-PL" dirty="0"/>
              <a:t> </a:t>
            </a:r>
            <a:r>
              <a:rPr lang="pl-PL" dirty="0" err="1"/>
              <a:t>reporting</a:t>
            </a:r>
            <a:r>
              <a:rPr lang="pl-PL" dirty="0"/>
              <a:t>, </a:t>
            </a:r>
            <a:r>
              <a:rPr lang="pl-PL" dirty="0" err="1"/>
              <a:t>publication</a:t>
            </a:r>
            <a:r>
              <a:rPr lang="pl-PL" dirty="0"/>
              <a:t>, and </a:t>
            </a:r>
            <a:r>
              <a:rPr lang="pl-PL" dirty="0" err="1"/>
              <a:t>distribution</a:t>
            </a:r>
            <a:r>
              <a:rPr lang="pl-PL" dirty="0"/>
              <a:t>.</a:t>
            </a:r>
          </a:p>
        </p:txBody>
      </p:sp>
    </p:spTree>
    <p:extLst>
      <p:ext uri="{BB962C8B-B14F-4D97-AF65-F5344CB8AC3E}">
        <p14:creationId xmlns:p14="http://schemas.microsoft.com/office/powerpoint/2010/main" val="1888389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98" y="0"/>
            <a:ext cx="8352928" cy="1224136"/>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98" y="1224136"/>
            <a:ext cx="8352928" cy="5633864"/>
          </a:xfrm>
          <a:prstGeom prst="rect">
            <a:avLst/>
          </a:prstGeom>
        </p:spPr>
      </p:pic>
    </p:spTree>
    <p:extLst>
      <p:ext uri="{BB962C8B-B14F-4D97-AF65-F5344CB8AC3E}">
        <p14:creationId xmlns:p14="http://schemas.microsoft.com/office/powerpoint/2010/main" val="3749988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1520" y="188640"/>
            <a:ext cx="8712968" cy="5909310"/>
          </a:xfrm>
          <a:prstGeom prst="rect">
            <a:avLst/>
          </a:prstGeom>
          <a:noFill/>
        </p:spPr>
        <p:txBody>
          <a:bodyPr wrap="square" rtlCol="0">
            <a:spAutoFit/>
          </a:bodyPr>
          <a:lstStyle/>
          <a:p>
            <a:pPr algn="just">
              <a:lnSpc>
                <a:spcPct val="150000"/>
              </a:lnSpc>
            </a:pPr>
            <a:r>
              <a:rPr lang="pl-PL" sz="2000" dirty="0">
                <a:solidFill>
                  <a:schemeClr val="accent1"/>
                </a:solidFill>
              </a:rPr>
              <a:t>Są w Polsce dwa różne słowa: </a:t>
            </a:r>
            <a:r>
              <a:rPr lang="pl-PL" sz="2000" b="1" dirty="0">
                <a:solidFill>
                  <a:schemeClr val="accent1"/>
                </a:solidFill>
              </a:rPr>
              <a:t>opłaca </a:t>
            </a:r>
            <a:r>
              <a:rPr lang="pl-PL" sz="2000" dirty="0">
                <a:solidFill>
                  <a:schemeClr val="accent1"/>
                </a:solidFill>
              </a:rPr>
              <a:t>się i </a:t>
            </a:r>
            <a:r>
              <a:rPr lang="pl-PL" sz="2000" b="1" dirty="0">
                <a:solidFill>
                  <a:schemeClr val="accent1"/>
                </a:solidFill>
              </a:rPr>
              <a:t>warto. Opłaca się </a:t>
            </a:r>
            <a:r>
              <a:rPr lang="pl-PL" sz="2000" dirty="0">
                <a:solidFill>
                  <a:schemeClr val="accent1"/>
                </a:solidFill>
              </a:rPr>
              <a:t>odnosi się do dochodu, zysku, korzystnego interesu. Natomiast słowo </a:t>
            </a:r>
            <a:r>
              <a:rPr lang="pl-PL" sz="2000" b="1" dirty="0">
                <a:solidFill>
                  <a:schemeClr val="accent1"/>
                </a:solidFill>
              </a:rPr>
              <a:t>warto </a:t>
            </a:r>
            <a:r>
              <a:rPr lang="pl-PL" sz="2000" dirty="0">
                <a:solidFill>
                  <a:schemeClr val="accent1"/>
                </a:solidFill>
              </a:rPr>
              <a:t>towarzyszy myśleniu o wartościach. Na pewno nie wszystko, co warto, to się opłaca. Ale z całą pewnością – jestem o tym głęboko przekonany – nie wszystko, co się opłaca, jest w życiu coś warte.</a:t>
            </a:r>
          </a:p>
          <a:p>
            <a:pPr algn="just">
              <a:lnSpc>
                <a:spcPct val="150000"/>
              </a:lnSpc>
            </a:pPr>
            <a:endParaRPr lang="pl-PL" sz="2000" dirty="0">
              <a:solidFill>
                <a:schemeClr val="accent1"/>
              </a:solidFill>
            </a:endParaRPr>
          </a:p>
          <a:p>
            <a:pPr algn="just">
              <a:lnSpc>
                <a:spcPct val="150000"/>
              </a:lnSpc>
            </a:pPr>
            <a:endParaRPr lang="pl-PL" sz="2000" dirty="0">
              <a:solidFill>
                <a:schemeClr val="accent1"/>
              </a:solidFill>
            </a:endParaRPr>
          </a:p>
          <a:p>
            <a:pPr algn="just">
              <a:lnSpc>
                <a:spcPct val="150000"/>
              </a:lnSpc>
            </a:pPr>
            <a:r>
              <a:rPr lang="en-US" sz="2000" dirty="0" err="1">
                <a:solidFill>
                  <a:schemeClr val="accent1"/>
                </a:solidFill>
              </a:rPr>
              <a:t>Warto</a:t>
            </a:r>
            <a:r>
              <a:rPr lang="en-US" sz="2000" dirty="0">
                <a:solidFill>
                  <a:schemeClr val="accent1"/>
                </a:solidFill>
              </a:rPr>
              <a:t> </a:t>
            </a:r>
            <a:r>
              <a:rPr lang="en-US" sz="2000" dirty="0" err="1">
                <a:solidFill>
                  <a:schemeClr val="accent1"/>
                </a:solidFill>
              </a:rPr>
              <a:t>być</a:t>
            </a:r>
            <a:r>
              <a:rPr lang="en-US" sz="2000" dirty="0">
                <a:solidFill>
                  <a:schemeClr val="accent1"/>
                </a:solidFill>
              </a:rPr>
              <a:t> </a:t>
            </a:r>
            <a:r>
              <a:rPr lang="en-US" sz="2000" dirty="0" err="1">
                <a:solidFill>
                  <a:schemeClr val="accent1"/>
                </a:solidFill>
              </a:rPr>
              <a:t>uczciwym</a:t>
            </a:r>
            <a:r>
              <a:rPr lang="en-US" sz="2000" dirty="0">
                <a:solidFill>
                  <a:schemeClr val="accent1"/>
                </a:solidFill>
              </a:rPr>
              <a:t>, </a:t>
            </a:r>
            <a:r>
              <a:rPr lang="en-US" sz="2000" dirty="0" err="1">
                <a:solidFill>
                  <a:schemeClr val="accent1"/>
                </a:solidFill>
              </a:rPr>
              <a:t>choć</a:t>
            </a:r>
            <a:r>
              <a:rPr lang="en-US" sz="2000" dirty="0">
                <a:solidFill>
                  <a:schemeClr val="accent1"/>
                </a:solidFill>
              </a:rPr>
              <a:t> </a:t>
            </a:r>
            <a:r>
              <a:rPr lang="en-US" sz="2000" dirty="0" err="1">
                <a:solidFill>
                  <a:schemeClr val="accent1"/>
                </a:solidFill>
              </a:rPr>
              <a:t>nie</a:t>
            </a:r>
            <a:r>
              <a:rPr lang="en-US" sz="2000" dirty="0">
                <a:solidFill>
                  <a:schemeClr val="accent1"/>
                </a:solidFill>
              </a:rPr>
              <a:t> </a:t>
            </a:r>
            <a:r>
              <a:rPr lang="en-US" sz="2000" dirty="0" err="1">
                <a:solidFill>
                  <a:schemeClr val="accent1"/>
                </a:solidFill>
              </a:rPr>
              <a:t>zawsze</a:t>
            </a:r>
            <a:r>
              <a:rPr lang="en-US" sz="2000" dirty="0">
                <a:solidFill>
                  <a:schemeClr val="accent1"/>
                </a:solidFill>
              </a:rPr>
              <a:t> </a:t>
            </a:r>
            <a:r>
              <a:rPr lang="en-US" sz="2000" dirty="0" err="1">
                <a:solidFill>
                  <a:schemeClr val="accent1"/>
                </a:solidFill>
              </a:rPr>
              <a:t>się</a:t>
            </a:r>
            <a:r>
              <a:rPr lang="en-US" sz="2000" dirty="0">
                <a:solidFill>
                  <a:schemeClr val="accent1"/>
                </a:solidFill>
              </a:rPr>
              <a:t> to </a:t>
            </a:r>
            <a:r>
              <a:rPr lang="en-US" sz="2000" dirty="0" err="1">
                <a:solidFill>
                  <a:schemeClr val="accent1"/>
                </a:solidFill>
              </a:rPr>
              <a:t>opłaca</a:t>
            </a:r>
            <a:r>
              <a:rPr lang="en-US" sz="2000" dirty="0">
                <a:solidFill>
                  <a:schemeClr val="accent1"/>
                </a:solidFill>
              </a:rPr>
              <a:t>. </a:t>
            </a:r>
            <a:r>
              <a:rPr lang="en-US" sz="2000" dirty="0" err="1">
                <a:solidFill>
                  <a:schemeClr val="accent1"/>
                </a:solidFill>
              </a:rPr>
              <a:t>Opłaca</a:t>
            </a:r>
            <a:r>
              <a:rPr lang="en-US" sz="2000" dirty="0">
                <a:solidFill>
                  <a:schemeClr val="accent1"/>
                </a:solidFill>
              </a:rPr>
              <a:t> </a:t>
            </a:r>
            <a:r>
              <a:rPr lang="en-US" sz="2000" dirty="0" err="1">
                <a:solidFill>
                  <a:schemeClr val="accent1"/>
                </a:solidFill>
              </a:rPr>
              <a:t>się</a:t>
            </a:r>
            <a:r>
              <a:rPr lang="en-US" sz="2000" dirty="0">
                <a:solidFill>
                  <a:schemeClr val="accent1"/>
                </a:solidFill>
              </a:rPr>
              <a:t> </a:t>
            </a:r>
            <a:r>
              <a:rPr lang="en-US" sz="2000" dirty="0" err="1">
                <a:solidFill>
                  <a:schemeClr val="accent1"/>
                </a:solidFill>
              </a:rPr>
              <a:t>być</a:t>
            </a:r>
            <a:r>
              <a:rPr lang="en-US" sz="2000" dirty="0">
                <a:solidFill>
                  <a:schemeClr val="accent1"/>
                </a:solidFill>
              </a:rPr>
              <a:t> </a:t>
            </a:r>
            <a:r>
              <a:rPr lang="en-US" sz="2000" dirty="0" err="1">
                <a:solidFill>
                  <a:schemeClr val="accent1"/>
                </a:solidFill>
              </a:rPr>
              <a:t>nieuczciwym</a:t>
            </a:r>
            <a:r>
              <a:rPr lang="en-US" sz="2000" dirty="0">
                <a:solidFill>
                  <a:schemeClr val="accent1"/>
                </a:solidFill>
              </a:rPr>
              <a:t>, ale </a:t>
            </a:r>
            <a:r>
              <a:rPr lang="en-US" sz="2000" dirty="0" err="1">
                <a:solidFill>
                  <a:schemeClr val="accent1"/>
                </a:solidFill>
              </a:rPr>
              <a:t>nie</a:t>
            </a:r>
            <a:r>
              <a:rPr lang="en-US" sz="2000" dirty="0">
                <a:solidFill>
                  <a:schemeClr val="accent1"/>
                </a:solidFill>
              </a:rPr>
              <a:t> </a:t>
            </a:r>
            <a:r>
              <a:rPr lang="en-US" sz="2000" dirty="0" err="1">
                <a:solidFill>
                  <a:schemeClr val="accent1"/>
                </a:solidFill>
              </a:rPr>
              <a:t>warto</a:t>
            </a:r>
            <a:r>
              <a:rPr lang="en-US" sz="2000" dirty="0">
                <a:solidFill>
                  <a:schemeClr val="accent1"/>
                </a:solidFill>
              </a:rPr>
              <a:t>.</a:t>
            </a:r>
            <a:endParaRPr lang="pl-PL" sz="2000" dirty="0">
              <a:solidFill>
                <a:schemeClr val="accent1"/>
              </a:solidFill>
            </a:endParaRPr>
          </a:p>
          <a:p>
            <a:pPr algn="just">
              <a:lnSpc>
                <a:spcPct val="150000"/>
              </a:lnSpc>
            </a:pPr>
            <a:endParaRPr lang="pl-PL" sz="2000" dirty="0">
              <a:solidFill>
                <a:schemeClr val="accent1"/>
              </a:solidFill>
            </a:endParaRPr>
          </a:p>
          <a:p>
            <a:pPr algn="just">
              <a:lnSpc>
                <a:spcPct val="150000"/>
              </a:lnSpc>
            </a:pPr>
            <a:endParaRPr lang="pl-PL" sz="2000" dirty="0">
              <a:solidFill>
                <a:schemeClr val="accent1"/>
              </a:solidFill>
            </a:endParaRPr>
          </a:p>
          <a:p>
            <a:pPr algn="just">
              <a:lnSpc>
                <a:spcPct val="150000"/>
              </a:lnSpc>
            </a:pPr>
            <a:r>
              <a:rPr lang="pl-PL" sz="2000" b="1" dirty="0">
                <a:solidFill>
                  <a:schemeClr val="accent1"/>
                </a:solidFill>
              </a:rPr>
              <a:t>Prof. Władysław Bartoszewski</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365104"/>
            <a:ext cx="1086002" cy="1467055"/>
          </a:xfrm>
          <a:prstGeom prst="rect">
            <a:avLst/>
          </a:prstGeom>
        </p:spPr>
      </p:pic>
    </p:spTree>
    <p:extLst>
      <p:ext uri="{BB962C8B-B14F-4D97-AF65-F5344CB8AC3E}">
        <p14:creationId xmlns:p14="http://schemas.microsoft.com/office/powerpoint/2010/main" val="174016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4"/>
            <a:ext cx="9144000" cy="657317"/>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8361"/>
            <a:ext cx="9144000" cy="2966564"/>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7352"/>
            <a:ext cx="9144000" cy="2979912"/>
          </a:xfrm>
          <a:prstGeom prst="rect">
            <a:avLst/>
          </a:prstGeom>
        </p:spPr>
      </p:pic>
    </p:spTree>
    <p:extLst>
      <p:ext uri="{BB962C8B-B14F-4D97-AF65-F5344CB8AC3E}">
        <p14:creationId xmlns:p14="http://schemas.microsoft.com/office/powerpoint/2010/main" val="221195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40" y="116632"/>
            <a:ext cx="8727571" cy="792088"/>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0" y="908720"/>
            <a:ext cx="8794848" cy="2016223"/>
          </a:xfrm>
          <a:prstGeom prst="rect">
            <a:avLst/>
          </a:prstGeom>
        </p:spPr>
      </p:pic>
      <p:sp>
        <p:nvSpPr>
          <p:cNvPr id="5" name="pole tekstowe 4"/>
          <p:cNvSpPr txBox="1"/>
          <p:nvPr/>
        </p:nvSpPr>
        <p:spPr>
          <a:xfrm>
            <a:off x="169640" y="3284984"/>
            <a:ext cx="8794848" cy="2939266"/>
          </a:xfrm>
          <a:prstGeom prst="rect">
            <a:avLst/>
          </a:prstGeom>
          <a:noFill/>
        </p:spPr>
        <p:txBody>
          <a:bodyPr wrap="square" rtlCol="0">
            <a:spAutoFit/>
          </a:bodyPr>
          <a:lstStyle/>
          <a:p>
            <a:pPr algn="just"/>
            <a:r>
              <a:rPr lang="pl-PL" sz="1850" dirty="0" err="1"/>
              <a:t>Duke</a:t>
            </a:r>
            <a:r>
              <a:rPr lang="pl-PL" sz="1850" dirty="0"/>
              <a:t>, in Durham, </a:t>
            </a:r>
            <a:r>
              <a:rPr lang="pl-PL" sz="1850" dirty="0" err="1"/>
              <a:t>North</a:t>
            </a:r>
            <a:r>
              <a:rPr lang="pl-PL" sz="1850" dirty="0"/>
              <a:t> Carolina, </a:t>
            </a:r>
            <a:r>
              <a:rPr lang="pl-PL" sz="1850" dirty="0" err="1"/>
              <a:t>has</a:t>
            </a:r>
            <a:r>
              <a:rPr lang="pl-PL" sz="1850" dirty="0"/>
              <a:t> </a:t>
            </a:r>
            <a:r>
              <a:rPr lang="pl-PL" sz="1850" dirty="0" err="1"/>
              <a:t>promised</a:t>
            </a:r>
            <a:r>
              <a:rPr lang="pl-PL" sz="1850" dirty="0"/>
              <a:t> to </a:t>
            </a:r>
            <a:r>
              <a:rPr lang="pl-PL" sz="1850" dirty="0" err="1"/>
              <a:t>improve</a:t>
            </a:r>
            <a:r>
              <a:rPr lang="pl-PL" sz="1850" dirty="0"/>
              <a:t> </a:t>
            </a:r>
            <a:r>
              <a:rPr lang="pl-PL" sz="1850" dirty="0" err="1"/>
              <a:t>its</a:t>
            </a:r>
            <a:r>
              <a:rPr lang="pl-PL" sz="1850" dirty="0"/>
              <a:t> </a:t>
            </a:r>
            <a:r>
              <a:rPr lang="pl-PL" sz="1850" dirty="0" err="1"/>
              <a:t>practices</a:t>
            </a:r>
            <a:r>
              <a:rPr lang="pl-PL" sz="1850" dirty="0"/>
              <a:t> and </a:t>
            </a:r>
            <a:r>
              <a:rPr lang="pl-PL" sz="1850" dirty="0" err="1"/>
              <a:t>administration</a:t>
            </a:r>
            <a:r>
              <a:rPr lang="pl-PL" sz="1850" dirty="0"/>
              <a:t>, </a:t>
            </a:r>
            <a:r>
              <a:rPr lang="pl-PL" sz="1850" dirty="0" err="1"/>
              <a:t>including</a:t>
            </a:r>
            <a:r>
              <a:rPr lang="pl-PL" sz="1850" dirty="0"/>
              <a:t> </a:t>
            </a:r>
            <a:r>
              <a:rPr lang="pl-PL" sz="1850" dirty="0" err="1"/>
              <a:t>setting</a:t>
            </a:r>
            <a:r>
              <a:rPr lang="pl-PL" sz="1850" dirty="0"/>
              <a:t> </a:t>
            </a:r>
            <a:r>
              <a:rPr lang="pl-PL" sz="1850" dirty="0" err="1"/>
              <a:t>up</a:t>
            </a:r>
            <a:r>
              <a:rPr lang="pl-PL" sz="1850" dirty="0"/>
              <a:t> </a:t>
            </a:r>
            <a:r>
              <a:rPr lang="pl-PL" sz="1850" dirty="0" err="1"/>
              <a:t>an</a:t>
            </a:r>
            <a:r>
              <a:rPr lang="pl-PL" sz="1850" dirty="0"/>
              <a:t> </a:t>
            </a:r>
            <a:r>
              <a:rPr lang="pl-PL" sz="1850" dirty="0" err="1"/>
              <a:t>advisory</a:t>
            </a:r>
            <a:r>
              <a:rPr lang="pl-PL" sz="1850" dirty="0"/>
              <a:t> panel on </a:t>
            </a:r>
            <a:r>
              <a:rPr lang="pl-PL" sz="1850" dirty="0" err="1"/>
              <a:t>research</a:t>
            </a:r>
            <a:r>
              <a:rPr lang="pl-PL" sz="1850" dirty="0"/>
              <a:t> </a:t>
            </a:r>
            <a:r>
              <a:rPr lang="pl-PL" sz="1850" dirty="0" err="1"/>
              <a:t>integrity</a:t>
            </a:r>
            <a:r>
              <a:rPr lang="pl-PL" sz="1850" dirty="0"/>
              <a:t> and excellence. </a:t>
            </a:r>
          </a:p>
          <a:p>
            <a:pPr algn="just"/>
            <a:r>
              <a:rPr lang="pl-PL" sz="1850" dirty="0" err="1"/>
              <a:t>These</a:t>
            </a:r>
            <a:r>
              <a:rPr lang="pl-PL" sz="1850" dirty="0"/>
              <a:t> </a:t>
            </a:r>
            <a:r>
              <a:rPr lang="pl-PL" sz="1850" dirty="0" err="1"/>
              <a:t>steps</a:t>
            </a:r>
            <a:r>
              <a:rPr lang="pl-PL" sz="1850" dirty="0"/>
              <a:t> </a:t>
            </a:r>
            <a:r>
              <a:rPr lang="pl-PL" sz="1850" dirty="0" err="1"/>
              <a:t>are</a:t>
            </a:r>
            <a:r>
              <a:rPr lang="pl-PL" sz="1850" dirty="0"/>
              <a:t> </a:t>
            </a:r>
            <a:r>
              <a:rPr lang="pl-PL" sz="1850" dirty="0" err="1"/>
              <a:t>laudable</a:t>
            </a:r>
            <a:r>
              <a:rPr lang="pl-PL" sz="1850" dirty="0"/>
              <a:t>. But I </a:t>
            </a:r>
            <a:r>
              <a:rPr lang="pl-PL" sz="1850" dirty="0" err="1"/>
              <a:t>worry</a:t>
            </a:r>
            <a:r>
              <a:rPr lang="pl-PL" sz="1850" dirty="0"/>
              <a:t> </a:t>
            </a:r>
            <a:r>
              <a:rPr lang="pl-PL" sz="1850" dirty="0" err="1"/>
              <a:t>that</a:t>
            </a:r>
            <a:r>
              <a:rPr lang="pl-PL" sz="1850" dirty="0"/>
              <a:t> the </a:t>
            </a:r>
            <a:r>
              <a:rPr lang="pl-PL" sz="1850" dirty="0" err="1"/>
              <a:t>seeds</a:t>
            </a:r>
            <a:r>
              <a:rPr lang="pl-PL" sz="1850" dirty="0"/>
              <a:t> of </a:t>
            </a:r>
            <a:r>
              <a:rPr lang="pl-PL" sz="1850" dirty="0" err="1"/>
              <a:t>misconduct</a:t>
            </a:r>
            <a:r>
              <a:rPr lang="pl-PL" sz="1850" dirty="0"/>
              <a:t>, </a:t>
            </a:r>
            <a:r>
              <a:rPr lang="pl-PL" sz="1850" dirty="0" err="1"/>
              <a:t>although</a:t>
            </a:r>
            <a:r>
              <a:rPr lang="pl-PL" sz="1850" dirty="0"/>
              <a:t> </a:t>
            </a:r>
            <a:r>
              <a:rPr lang="pl-PL" sz="1850" dirty="0" err="1"/>
              <a:t>they</a:t>
            </a:r>
            <a:r>
              <a:rPr lang="pl-PL" sz="1850" dirty="0"/>
              <a:t> </a:t>
            </a:r>
            <a:r>
              <a:rPr lang="pl-PL" sz="1850" dirty="0" err="1"/>
              <a:t>grow</a:t>
            </a:r>
            <a:r>
              <a:rPr lang="pl-PL" sz="1850" dirty="0"/>
              <a:t> in </a:t>
            </a:r>
            <a:r>
              <a:rPr lang="pl-PL" sz="1850" dirty="0" err="1"/>
              <a:t>only</a:t>
            </a:r>
            <a:r>
              <a:rPr lang="pl-PL" sz="1850" dirty="0"/>
              <a:t> a </a:t>
            </a:r>
            <a:r>
              <a:rPr lang="pl-PL" sz="1850" dirty="0" err="1"/>
              <a:t>very</a:t>
            </a:r>
            <a:r>
              <a:rPr lang="pl-PL" sz="1850" dirty="0"/>
              <a:t> </a:t>
            </a:r>
            <a:r>
              <a:rPr lang="pl-PL" sz="1850" dirty="0" err="1"/>
              <a:t>few</a:t>
            </a:r>
            <a:r>
              <a:rPr lang="pl-PL" sz="1850" dirty="0"/>
              <a:t> </a:t>
            </a:r>
            <a:r>
              <a:rPr lang="pl-PL" sz="1850" dirty="0" err="1"/>
              <a:t>individuals</a:t>
            </a:r>
            <a:r>
              <a:rPr lang="pl-PL" sz="1850" dirty="0"/>
              <a:t>, </a:t>
            </a:r>
            <a:r>
              <a:rPr lang="pl-PL" sz="1850" dirty="0" err="1"/>
              <a:t>are</a:t>
            </a:r>
            <a:r>
              <a:rPr lang="pl-PL" sz="1850" dirty="0"/>
              <a:t> </a:t>
            </a:r>
            <a:r>
              <a:rPr lang="pl-PL" sz="1850" dirty="0" err="1"/>
              <a:t>planted</a:t>
            </a:r>
            <a:r>
              <a:rPr lang="pl-PL" sz="1850" dirty="0"/>
              <a:t> in the </a:t>
            </a:r>
            <a:r>
              <a:rPr lang="pl-PL" sz="1850" dirty="0" err="1"/>
              <a:t>very</a:t>
            </a:r>
            <a:r>
              <a:rPr lang="pl-PL" sz="1850" dirty="0"/>
              <a:t> </a:t>
            </a:r>
            <a:r>
              <a:rPr lang="pl-PL" sz="1850" dirty="0" err="1"/>
              <a:t>heart</a:t>
            </a:r>
            <a:r>
              <a:rPr lang="pl-PL" sz="1850" dirty="0"/>
              <a:t> of </a:t>
            </a:r>
            <a:r>
              <a:rPr lang="pl-PL" sz="1850" dirty="0" err="1"/>
              <a:t>academic</a:t>
            </a:r>
            <a:r>
              <a:rPr lang="pl-PL" sz="1850" dirty="0"/>
              <a:t> </a:t>
            </a:r>
            <a:r>
              <a:rPr lang="pl-PL" sz="1850" dirty="0" err="1"/>
              <a:t>biomedical</a:t>
            </a:r>
            <a:r>
              <a:rPr lang="pl-PL" sz="1850" dirty="0"/>
              <a:t> </a:t>
            </a:r>
            <a:r>
              <a:rPr lang="pl-PL" sz="1850" dirty="0" err="1"/>
              <a:t>sciences</a:t>
            </a:r>
            <a:r>
              <a:rPr lang="pl-PL" sz="1850" dirty="0"/>
              <a:t>. </a:t>
            </a:r>
          </a:p>
          <a:p>
            <a:pPr algn="just"/>
            <a:r>
              <a:rPr lang="pl-PL" sz="1850" dirty="0"/>
              <a:t>The </a:t>
            </a:r>
            <a:r>
              <a:rPr lang="pl-PL" sz="1850" dirty="0" err="1"/>
              <a:t>Duke</a:t>
            </a:r>
            <a:r>
              <a:rPr lang="pl-PL" sz="1850" dirty="0"/>
              <a:t> </a:t>
            </a:r>
            <a:r>
              <a:rPr lang="pl-PL" sz="1850" dirty="0" err="1"/>
              <a:t>experience</a:t>
            </a:r>
            <a:r>
              <a:rPr lang="pl-PL" sz="1850" dirty="0"/>
              <a:t> </a:t>
            </a:r>
            <a:r>
              <a:rPr lang="pl-PL" sz="1850" dirty="0" err="1"/>
              <a:t>is</a:t>
            </a:r>
            <a:r>
              <a:rPr lang="pl-PL" sz="1850" dirty="0"/>
              <a:t> </a:t>
            </a:r>
            <a:r>
              <a:rPr lang="pl-PL" sz="1850" dirty="0" err="1"/>
              <a:t>unlikely</a:t>
            </a:r>
            <a:r>
              <a:rPr lang="pl-PL" sz="1850" dirty="0"/>
              <a:t> to be </a:t>
            </a:r>
            <a:r>
              <a:rPr lang="pl-PL" sz="1850" dirty="0" err="1"/>
              <a:t>replicated</a:t>
            </a:r>
            <a:r>
              <a:rPr lang="pl-PL" sz="1850" dirty="0"/>
              <a:t> </a:t>
            </a:r>
            <a:r>
              <a:rPr lang="pl-PL" sz="1850" dirty="0" err="1"/>
              <a:t>exactly</a:t>
            </a:r>
            <a:r>
              <a:rPr lang="pl-PL" sz="1850" dirty="0"/>
              <a:t> </a:t>
            </a:r>
            <a:r>
              <a:rPr lang="pl-PL" sz="1850" dirty="0" err="1"/>
              <a:t>elsewhere</a:t>
            </a:r>
            <a:r>
              <a:rPr lang="pl-PL" sz="1850" dirty="0"/>
              <a:t>. </a:t>
            </a:r>
            <a:r>
              <a:rPr lang="pl-PL" sz="1850" dirty="0" err="1"/>
              <a:t>Channelling</a:t>
            </a:r>
            <a:r>
              <a:rPr lang="pl-PL" sz="1850" dirty="0"/>
              <a:t> Leo </a:t>
            </a:r>
            <a:r>
              <a:rPr lang="pl-PL" sz="1850" dirty="0" err="1"/>
              <a:t>Tolstoy</a:t>
            </a:r>
            <a:r>
              <a:rPr lang="pl-PL" sz="1850" dirty="0"/>
              <a:t>, </a:t>
            </a:r>
            <a:r>
              <a:rPr lang="pl-PL" sz="1850" dirty="0" err="1"/>
              <a:t>every</a:t>
            </a:r>
            <a:r>
              <a:rPr lang="pl-PL" sz="1850" dirty="0"/>
              <a:t> </a:t>
            </a:r>
            <a:r>
              <a:rPr lang="pl-PL" sz="1850" dirty="0" err="1"/>
              <a:t>instance</a:t>
            </a:r>
            <a:r>
              <a:rPr lang="pl-PL" sz="1850" dirty="0"/>
              <a:t> of </a:t>
            </a:r>
            <a:r>
              <a:rPr lang="pl-PL" sz="1850" dirty="0" err="1"/>
              <a:t>research</a:t>
            </a:r>
            <a:r>
              <a:rPr lang="pl-PL" sz="1850" dirty="0"/>
              <a:t> </a:t>
            </a:r>
            <a:r>
              <a:rPr lang="pl-PL" sz="1850" dirty="0" err="1"/>
              <a:t>misconduct</a:t>
            </a:r>
            <a:r>
              <a:rPr lang="pl-PL" sz="1850" dirty="0"/>
              <a:t> </a:t>
            </a:r>
            <a:r>
              <a:rPr lang="pl-PL" sz="1850" dirty="0" err="1"/>
              <a:t>is</a:t>
            </a:r>
            <a:r>
              <a:rPr lang="pl-PL" sz="1850" dirty="0"/>
              <a:t> </a:t>
            </a:r>
            <a:r>
              <a:rPr lang="pl-PL" sz="1850" dirty="0" err="1"/>
              <a:t>unhappy</a:t>
            </a:r>
            <a:r>
              <a:rPr lang="pl-PL" sz="1850" dirty="0"/>
              <a:t> in </a:t>
            </a:r>
            <a:r>
              <a:rPr lang="pl-PL" sz="1850" dirty="0" err="1"/>
              <a:t>its</a:t>
            </a:r>
            <a:r>
              <a:rPr lang="pl-PL" sz="1850" dirty="0"/>
              <a:t> </a:t>
            </a:r>
            <a:r>
              <a:rPr lang="pl-PL" sz="1850" dirty="0" err="1"/>
              <a:t>own</a:t>
            </a:r>
            <a:r>
              <a:rPr lang="pl-PL" sz="1850" dirty="0"/>
              <a:t> </a:t>
            </a:r>
            <a:r>
              <a:rPr lang="pl-PL" sz="1850" dirty="0" err="1"/>
              <a:t>way</a:t>
            </a:r>
            <a:r>
              <a:rPr lang="pl-PL" sz="1850" dirty="0"/>
              <a:t>. </a:t>
            </a:r>
            <a:r>
              <a:rPr lang="pl-PL" sz="1850" dirty="0" err="1"/>
              <a:t>Still</a:t>
            </a:r>
            <a:r>
              <a:rPr lang="pl-PL" sz="1850" dirty="0"/>
              <a:t>, one </a:t>
            </a:r>
            <a:r>
              <a:rPr lang="pl-PL" sz="1850" dirty="0" err="1"/>
              <a:t>thing</a:t>
            </a:r>
            <a:r>
              <a:rPr lang="pl-PL" sz="1850" dirty="0"/>
              <a:t> </a:t>
            </a:r>
            <a:r>
              <a:rPr lang="pl-PL" sz="1850" dirty="0" err="1"/>
              <a:t>is</a:t>
            </a:r>
            <a:r>
              <a:rPr lang="pl-PL" sz="1850" dirty="0"/>
              <a:t> </a:t>
            </a:r>
            <a:r>
              <a:rPr lang="pl-PL" sz="1850" dirty="0" err="1"/>
              <a:t>common</a:t>
            </a:r>
            <a:r>
              <a:rPr lang="pl-PL" sz="1850" dirty="0"/>
              <a:t>: </a:t>
            </a:r>
            <a:r>
              <a:rPr lang="pl-PL" sz="1850" dirty="0" err="1"/>
              <a:t>researchers</a:t>
            </a:r>
            <a:r>
              <a:rPr lang="pl-PL" sz="1850" dirty="0"/>
              <a:t>’ </a:t>
            </a:r>
            <a:r>
              <a:rPr lang="pl-PL" sz="1850" dirty="0" err="1"/>
              <a:t>careers</a:t>
            </a:r>
            <a:r>
              <a:rPr lang="pl-PL" sz="1850" dirty="0"/>
              <a:t> </a:t>
            </a:r>
            <a:r>
              <a:rPr lang="pl-PL" sz="1850" dirty="0" err="1"/>
              <a:t>depend</a:t>
            </a:r>
            <a:r>
              <a:rPr lang="pl-PL" sz="1850" dirty="0"/>
              <a:t> </a:t>
            </a:r>
            <a:r>
              <a:rPr lang="pl-PL" sz="1850" dirty="0" err="1"/>
              <a:t>more</a:t>
            </a:r>
            <a:r>
              <a:rPr lang="pl-PL" sz="1850" dirty="0"/>
              <a:t> on </a:t>
            </a:r>
            <a:r>
              <a:rPr lang="pl-PL" sz="1850" dirty="0" err="1"/>
              <a:t>publishing</a:t>
            </a:r>
            <a:r>
              <a:rPr lang="pl-PL" sz="1850" dirty="0"/>
              <a:t> </a:t>
            </a:r>
            <a:r>
              <a:rPr lang="pl-PL" sz="1850" dirty="0" err="1"/>
              <a:t>results</a:t>
            </a:r>
            <a:r>
              <a:rPr lang="pl-PL" sz="1850" dirty="0"/>
              <a:t> with ‘</a:t>
            </a:r>
            <a:r>
              <a:rPr lang="pl-PL" sz="1850" dirty="0" err="1"/>
              <a:t>impact</a:t>
            </a:r>
            <a:r>
              <a:rPr lang="pl-PL" sz="1850" dirty="0"/>
              <a:t>’ </a:t>
            </a:r>
            <a:r>
              <a:rPr lang="pl-PL" sz="1850" dirty="0" err="1"/>
              <a:t>than</a:t>
            </a:r>
            <a:r>
              <a:rPr lang="pl-PL" sz="1850" dirty="0"/>
              <a:t> on </a:t>
            </a:r>
            <a:r>
              <a:rPr lang="pl-PL" sz="1850" dirty="0" err="1"/>
              <a:t>publishing</a:t>
            </a:r>
            <a:r>
              <a:rPr lang="pl-PL" sz="1850" dirty="0"/>
              <a:t> </a:t>
            </a:r>
            <a:r>
              <a:rPr lang="pl-PL" sz="1850" dirty="0" err="1"/>
              <a:t>results</a:t>
            </a:r>
            <a:r>
              <a:rPr lang="pl-PL" sz="1850" dirty="0"/>
              <a:t> </a:t>
            </a:r>
            <a:r>
              <a:rPr lang="pl-PL" sz="1850" dirty="0" err="1"/>
              <a:t>that</a:t>
            </a:r>
            <a:r>
              <a:rPr lang="pl-PL" sz="1850" dirty="0"/>
              <a:t> </a:t>
            </a:r>
            <a:r>
              <a:rPr lang="pl-PL" sz="1850" dirty="0" err="1"/>
              <a:t>are</a:t>
            </a:r>
            <a:r>
              <a:rPr lang="pl-PL" sz="1850" dirty="0"/>
              <a:t> </a:t>
            </a:r>
            <a:r>
              <a:rPr lang="pl-PL" sz="1850" dirty="0" err="1"/>
              <a:t>correct</a:t>
            </a:r>
            <a:r>
              <a:rPr lang="pl-PL" sz="1850" dirty="0"/>
              <a:t>. </a:t>
            </a:r>
          </a:p>
        </p:txBody>
      </p:sp>
    </p:spTree>
    <p:extLst>
      <p:ext uri="{BB962C8B-B14F-4D97-AF65-F5344CB8AC3E}">
        <p14:creationId xmlns:p14="http://schemas.microsoft.com/office/powerpoint/2010/main" val="36355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40" y="116632"/>
            <a:ext cx="8727571" cy="792088"/>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81" y="1052736"/>
            <a:ext cx="7992888" cy="1440160"/>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81" y="2636912"/>
            <a:ext cx="7992887" cy="1447163"/>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81" y="4293096"/>
            <a:ext cx="7959454" cy="1872208"/>
          </a:xfrm>
          <a:prstGeom prst="rect">
            <a:avLst/>
          </a:prstGeom>
        </p:spPr>
      </p:pic>
    </p:spTree>
    <p:extLst>
      <p:ext uri="{BB962C8B-B14F-4D97-AF65-F5344CB8AC3E}">
        <p14:creationId xmlns:p14="http://schemas.microsoft.com/office/powerpoint/2010/main" val="3532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1236536"/>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08950"/>
            <a:ext cx="8928992" cy="1395435"/>
          </a:xfrm>
          <a:prstGeom prst="rect">
            <a:avLst/>
          </a:prstGeom>
        </p:spPr>
      </p:pic>
      <p:sp>
        <p:nvSpPr>
          <p:cNvPr id="3" name="pole tekstowe 2"/>
          <p:cNvSpPr txBox="1"/>
          <p:nvPr/>
        </p:nvSpPr>
        <p:spPr>
          <a:xfrm>
            <a:off x="107504" y="2787844"/>
            <a:ext cx="8928992" cy="3323987"/>
          </a:xfrm>
          <a:prstGeom prst="rect">
            <a:avLst/>
          </a:prstGeom>
          <a:noFill/>
        </p:spPr>
        <p:txBody>
          <a:bodyPr wrap="square" rtlCol="0">
            <a:spAutoFit/>
          </a:bodyPr>
          <a:lstStyle/>
          <a:p>
            <a:pPr algn="just"/>
            <a:r>
              <a:rPr lang="pl-PL" sz="2400" dirty="0"/>
              <a:t>„– W tej chwili mamy zbadanych około 8 tysięcy przypadków plagiatu – mówi Rostowcew*. – Codziennie publikujemy jeden raport dotyczący jednej rozprawy, jednej osoby. Oznacza to, że kolejkę mamy zapełnioną na następnych 20 lat. Może tam być wiele niespodzianek.”</a:t>
            </a:r>
          </a:p>
          <a:p>
            <a:pPr algn="just"/>
            <a:r>
              <a:rPr lang="pl-PL" sz="2400" dirty="0"/>
              <a:t> </a:t>
            </a:r>
          </a:p>
          <a:p>
            <a:pPr algn="just"/>
            <a:r>
              <a:rPr lang="pl-PL" sz="2400" dirty="0"/>
              <a:t>* Andriej Rostowcew - przedstawiciel rosyjskiej organizacji </a:t>
            </a:r>
            <a:r>
              <a:rPr lang="pl-PL" sz="2400" dirty="0" err="1"/>
              <a:t>Dissernet</a:t>
            </a:r>
            <a:r>
              <a:rPr lang="pl-PL" sz="2400" dirty="0"/>
              <a:t> analizującej przypadki naruszeń etyki w nauce.</a:t>
            </a:r>
          </a:p>
          <a:p>
            <a:endParaRPr lang="pl-PL" dirty="0"/>
          </a:p>
        </p:txBody>
      </p:sp>
    </p:spTree>
    <p:extLst>
      <p:ext uri="{BB962C8B-B14F-4D97-AF65-F5344CB8AC3E}">
        <p14:creationId xmlns:p14="http://schemas.microsoft.com/office/powerpoint/2010/main" val="3364976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900</TotalTime>
  <Words>1851</Words>
  <Application>Microsoft Office PowerPoint</Application>
  <PresentationFormat>Pokaz na ekranie (4:3)</PresentationFormat>
  <Paragraphs>208</Paragraphs>
  <Slides>56</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56</vt:i4>
      </vt:variant>
    </vt:vector>
  </HeadingPairs>
  <TitlesOfParts>
    <vt:vector size="64" baseType="lpstr">
      <vt:lpstr>Arial</vt:lpstr>
      <vt:lpstr>Arial Black</vt:lpstr>
      <vt:lpstr>Book Antiqua</vt:lpstr>
      <vt:lpstr>Calibri</vt:lpstr>
      <vt:lpstr>Courier New</vt:lpstr>
      <vt:lpstr>Times New Roman</vt:lpstr>
      <vt:lpstr>Wingdings</vt:lpstr>
      <vt:lpstr>Twarda oprawa</vt:lpstr>
      <vt:lpstr>Etyka w nauce  w świetle ustawy z dnia 20 lipca 2018 r. - Prawo o szkolnictwie wyższym i nauce</vt:lpstr>
      <vt:lpstr>Prezentacja programu PowerPoint</vt:lpstr>
      <vt:lpstr>Prezentacja programu PowerPoint</vt:lpstr>
      <vt:lpstr>Czy zatem ta „choroba” (nie będąca niestety rzadką) występuje w zależności od rangi naukowej ośrodka?</vt:lpstr>
      <vt:lpstr>Prezentacja programu PowerPoint</vt:lpstr>
      <vt:lpstr>Prezentacja programu PowerPoint</vt:lpstr>
      <vt:lpstr>Prezentacja programu PowerPoint</vt:lpstr>
      <vt:lpstr>Prezentacja programu PowerPoint</vt:lpstr>
      <vt:lpstr>Prezentacja programu PowerPoint</vt:lpstr>
      <vt:lpstr>Rather fail with honor than succeed by fraud.</vt:lpstr>
      <vt:lpstr>Ethics is the science of how one is under obligation without regard for any possible external lawgiving</vt:lpstr>
      <vt:lpstr>Prezentacja programu PowerPoint</vt:lpstr>
      <vt:lpstr> Członkowie Komisji do spraw etyki w nauce - kadencja 2019-2022 </vt:lpstr>
      <vt:lpstr>  Komisja do spraw etyki w nauce</vt:lpstr>
      <vt:lpstr>Prezentacja programu PowerPoint</vt:lpstr>
      <vt:lpstr>Prezentacja programu PowerPoint</vt:lpstr>
      <vt:lpstr>Sprawy rozpatrywane przez KEN w 2018 roku</vt:lpstr>
      <vt:lpstr>Prezentacja programu PowerPoint</vt:lpstr>
      <vt:lpstr>Komisja Dyscyplinarna do spraw nauczycieli akademickich przy Radzie Głównej Nauki  i Szkolnictwa Wyższego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ROZPORZĄDZENIE MINISTRA NAUKI I SZKOLNICTWA WYŻSZEGO  z dnia 28 października 2010 r. w sprawie trybu wyboru członków komisji do spraw etyki w nauce, trybu jej prac i sposobu wykorzystania wiążących opinii komisji oraz sposobu finansowania </vt:lpstr>
      <vt:lpstr>Centrum Badań nad Rzetelnością w Nauce</vt:lpstr>
      <vt:lpstr>Prezentacja programu PowerPoint</vt:lpstr>
      <vt:lpstr>Prezentacja programu PowerPoint</vt:lpstr>
      <vt:lpstr>Prezentacja programu PowerPoint</vt:lpstr>
      <vt:lpstr>Prezentacja programu PowerPoint</vt:lpstr>
      <vt:lpstr> Raport Akademii Młodych Uczonych PAN </vt:lpstr>
      <vt:lpstr>Prezentacja programu PowerPoint</vt:lpstr>
      <vt:lpstr>Prezentacja programu PowerPoint</vt:lpstr>
      <vt:lpstr>Prezentacja programu PowerPoint</vt:lpstr>
      <vt:lpstr>Prezentacja programu PowerPoint</vt:lpstr>
      <vt:lpstr>2.2 Training, Supervision and Mentoring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Lwów- I wyd. 1902, II wyd. 1903,  Nakł. Księgarni H. Altenberga – „Nieetyczne doświadczenia na ludziach w celach naukowych” - rozdz. VIII </vt:lpstr>
      <vt:lpstr>Prezentacja programu PowerPoint</vt:lpstr>
      <vt:lpstr>Mimo ogłoszenia przez społeczność międzynarodową protestu przeciwko niehumanitarnym eksperymentom medycznym na ludziach, w wielu krajach prowadzono nadal nieetyczne eksperymenty na ludności.</vt:lpstr>
      <vt:lpstr> W roku 1997 prezydent Bill Clinton oficjalnie przeprosił wszystkich poszkodowanych: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Wojciechowska-Żuk</dc:creator>
  <cp:lastModifiedBy>Plawgo Katarzyna</cp:lastModifiedBy>
  <cp:revision>151</cp:revision>
  <cp:lastPrinted>2019-10-31T09:11:28Z</cp:lastPrinted>
  <dcterms:created xsi:type="dcterms:W3CDTF">2019-05-29T11:50:41Z</dcterms:created>
  <dcterms:modified xsi:type="dcterms:W3CDTF">2020-01-03T10:46:57Z</dcterms:modified>
</cp:coreProperties>
</file>